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5" r:id="rId3"/>
    <p:sldId id="257" r:id="rId4"/>
    <p:sldId id="315" r:id="rId5"/>
    <p:sldId id="316" r:id="rId6"/>
    <p:sldId id="321" r:id="rId7"/>
    <p:sldId id="322" r:id="rId8"/>
    <p:sldId id="317" r:id="rId9"/>
    <p:sldId id="318" r:id="rId10"/>
    <p:sldId id="319" r:id="rId11"/>
    <p:sldId id="320" r:id="rId12"/>
    <p:sldId id="323" r:id="rId13"/>
    <p:sldId id="324" r:id="rId14"/>
    <p:sldId id="325" r:id="rId15"/>
    <p:sldId id="326" r:id="rId16"/>
    <p:sldId id="327" r:id="rId17"/>
    <p:sldId id="328" r:id="rId18"/>
    <p:sldId id="330" r:id="rId19"/>
    <p:sldId id="331" r:id="rId20"/>
    <p:sldId id="329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2" r:id="rId30"/>
    <p:sldId id="340" r:id="rId31"/>
    <p:sldId id="343" r:id="rId32"/>
    <p:sldId id="341" r:id="rId33"/>
    <p:sldId id="344" r:id="rId34"/>
    <p:sldId id="345" r:id="rId35"/>
    <p:sldId id="346" r:id="rId36"/>
    <p:sldId id="348" r:id="rId37"/>
    <p:sldId id="347" r:id="rId38"/>
    <p:sldId id="349" r:id="rId39"/>
    <p:sldId id="350" r:id="rId40"/>
    <p:sldId id="351" r:id="rId41"/>
    <p:sldId id="352" r:id="rId42"/>
    <p:sldId id="353" r:id="rId43"/>
    <p:sldId id="355" r:id="rId44"/>
    <p:sldId id="357" r:id="rId45"/>
    <p:sldId id="354" r:id="rId46"/>
    <p:sldId id="264" r:id="rId47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FFFF"/>
    <a:srgbClr val="0D6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8" autoAdjust="0"/>
    <p:restoredTop sz="94683"/>
  </p:normalViewPr>
  <p:slideViewPr>
    <p:cSldViewPr snapToGrid="0" showGuides="1">
      <p:cViewPr varScale="1">
        <p:scale>
          <a:sx n="104" d="100"/>
          <a:sy n="104" d="100"/>
        </p:scale>
        <p:origin x="10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51683-CAC2-450C-A10F-08F869C311AB}" type="datetimeFigureOut">
              <a:rPr lang="zh-CN" altLang="en-US" smtClean="0"/>
              <a:pPr/>
              <a:t>2020/12/12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82688-F8B4-4AA7-B8B7-3F4F349331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07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01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028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08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272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413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258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587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011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744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38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51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36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0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5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446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8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410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803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13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649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836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2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01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355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216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967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019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9160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51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7339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709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8262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438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594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930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188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138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679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749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144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23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920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04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3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81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06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68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1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02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84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" y="0"/>
            <a:ext cx="12187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78338" y="3115101"/>
            <a:ext cx="843532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4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PMQ</a:t>
            </a:r>
            <a:r>
              <a:rPr lang="zh-CN" altLang="en-US" sz="4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消息系统核心原理与应用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8970" y="1765061"/>
            <a:ext cx="221406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96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2020</a:t>
            </a:r>
            <a:endParaRPr lang="zh-CN" altLang="en-US" sz="9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5615422" y="4127500"/>
            <a:ext cx="961157" cy="0"/>
          </a:xfrm>
          <a:prstGeom prst="line">
            <a:avLst/>
          </a:prstGeom>
          <a:ln w="381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11171" y="42835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zh-CN" altLang="en-US" dirty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latin typeface="Agency FB" panose="020B0503020202020204" pitchFamily="34" charset="0"/>
              </a:rPr>
              <a:t>资深研发专家</a:t>
            </a:r>
            <a:endParaRPr lang="en-US" altLang="zh-CN" dirty="0">
              <a:gradFill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</a:gradFill>
              <a:latin typeface="Agency FB" panose="020B0503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5C1E37-2BC5-F249-9BBE-13589524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982" y="-9625"/>
            <a:ext cx="529389" cy="5293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E41583-D2F7-D74E-BAE0-C03F1106F914}"/>
              </a:ext>
            </a:extLst>
          </p:cNvPr>
          <p:cNvSpPr txBox="1"/>
          <p:nvPr/>
        </p:nvSpPr>
        <p:spPr>
          <a:xfrm>
            <a:off x="5657417" y="47304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zh-CN" altLang="en-US" dirty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latin typeface="Agency FB" panose="020B0503020202020204" pitchFamily="34" charset="0"/>
              </a:rPr>
              <a:t>李乘胜</a:t>
            </a:r>
            <a:endParaRPr lang="en-US" altLang="zh-CN" dirty="0">
              <a:gradFill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</a:gra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69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7" y="227132"/>
            <a:ext cx="295573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02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模型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38">
            <a:extLst>
              <a:ext uri="{FF2B5EF4-FFF2-40B4-BE49-F238E27FC236}">
                <a16:creationId xmlns:a16="http://schemas.microsoft.com/office/drawing/2014/main" id="{A1F4CA1A-C01E-B04B-A4A5-5D647ECE6658}"/>
              </a:ext>
            </a:extLst>
          </p:cNvPr>
          <p:cNvSpPr/>
          <p:nvPr/>
        </p:nvSpPr>
        <p:spPr>
          <a:xfrm>
            <a:off x="849416" y="1463639"/>
            <a:ext cx="2038539" cy="4080080"/>
          </a:xfrm>
          <a:prstGeom prst="roundRect">
            <a:avLst/>
          </a:prstGeom>
          <a:noFill/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圆角矩形 39">
            <a:extLst>
              <a:ext uri="{FF2B5EF4-FFF2-40B4-BE49-F238E27FC236}">
                <a16:creationId xmlns:a16="http://schemas.microsoft.com/office/drawing/2014/main" id="{DB0147B6-EFBA-464E-9E5A-FFDF89255EE6}"/>
              </a:ext>
            </a:extLst>
          </p:cNvPr>
          <p:cNvSpPr/>
          <p:nvPr/>
        </p:nvSpPr>
        <p:spPr>
          <a:xfrm>
            <a:off x="6916945" y="1654656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Topic</a:t>
            </a:r>
            <a:endParaRPr lang="zh-CN" altLang="en-US" dirty="0"/>
          </a:p>
        </p:txBody>
      </p:sp>
      <p:sp>
        <p:nvSpPr>
          <p:cNvPr id="7" name="圆角矩形 40">
            <a:extLst>
              <a:ext uri="{FF2B5EF4-FFF2-40B4-BE49-F238E27FC236}">
                <a16:creationId xmlns:a16="http://schemas.microsoft.com/office/drawing/2014/main" id="{9821F000-EFA4-7D4D-B9FB-2FD39B444D64}"/>
              </a:ext>
            </a:extLst>
          </p:cNvPr>
          <p:cNvSpPr/>
          <p:nvPr/>
        </p:nvSpPr>
        <p:spPr>
          <a:xfrm>
            <a:off x="6944107" y="2911979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Topic</a:t>
            </a:r>
            <a:endParaRPr lang="zh-CN" altLang="en-US" dirty="0"/>
          </a:p>
        </p:txBody>
      </p:sp>
      <p:sp>
        <p:nvSpPr>
          <p:cNvPr id="8" name="圆角矩形 44">
            <a:extLst>
              <a:ext uri="{FF2B5EF4-FFF2-40B4-BE49-F238E27FC236}">
                <a16:creationId xmlns:a16="http://schemas.microsoft.com/office/drawing/2014/main" id="{B800C891-A0CF-724B-A162-EDFA39A5D697}"/>
              </a:ext>
            </a:extLst>
          </p:cNvPr>
          <p:cNvSpPr/>
          <p:nvPr/>
        </p:nvSpPr>
        <p:spPr>
          <a:xfrm>
            <a:off x="6944107" y="4344736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Topic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75F060C-4005-7F41-BD10-9DB68D57274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867596" y="2021321"/>
            <a:ext cx="1049349" cy="1257323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77B97B5-6A14-9243-BC1B-DD42CF61B90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868688" y="3278644"/>
            <a:ext cx="1075419" cy="6408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CFCDAEA-BC96-3B4D-A4FD-AFFE428AAEA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867596" y="3291439"/>
            <a:ext cx="1076511" cy="1419962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圆角矩形 50">
            <a:extLst>
              <a:ext uri="{FF2B5EF4-FFF2-40B4-BE49-F238E27FC236}">
                <a16:creationId xmlns:a16="http://schemas.microsoft.com/office/drawing/2014/main" id="{8C3ACE27-B1A1-5F4F-8462-30835D1B4A0C}"/>
              </a:ext>
            </a:extLst>
          </p:cNvPr>
          <p:cNvSpPr/>
          <p:nvPr/>
        </p:nvSpPr>
        <p:spPr>
          <a:xfrm>
            <a:off x="9705415" y="1567151"/>
            <a:ext cx="1618306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Queue(table)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7A35A8-D891-D145-800E-015A73324C09}"/>
              </a:ext>
            </a:extLst>
          </p:cNvPr>
          <p:cNvSpPr txBox="1"/>
          <p:nvPr/>
        </p:nvSpPr>
        <p:spPr>
          <a:xfrm>
            <a:off x="6278814" y="290292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1:n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0DCCB23-DA6D-0B4D-9233-AA6DF7735BD8}"/>
              </a:ext>
            </a:extLst>
          </p:cNvPr>
          <p:cNvCxnSpPr>
            <a:stCxn id="7" idx="3"/>
            <a:endCxn id="12" idx="1"/>
          </p:cNvCxnSpPr>
          <p:nvPr/>
        </p:nvCxnSpPr>
        <p:spPr>
          <a:xfrm flipV="1">
            <a:off x="8311180" y="1933816"/>
            <a:ext cx="1394235" cy="1344828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圆角矩形 58">
            <a:extLst>
              <a:ext uri="{FF2B5EF4-FFF2-40B4-BE49-F238E27FC236}">
                <a16:creationId xmlns:a16="http://schemas.microsoft.com/office/drawing/2014/main" id="{77635B39-36F2-D84C-883C-28FE6A21729A}"/>
              </a:ext>
            </a:extLst>
          </p:cNvPr>
          <p:cNvSpPr/>
          <p:nvPr/>
        </p:nvSpPr>
        <p:spPr>
          <a:xfrm>
            <a:off x="9724278" y="2847750"/>
            <a:ext cx="1618306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Queue(table)</a:t>
            </a:r>
            <a:endParaRPr lang="zh-CN" altLang="en-US" dirty="0"/>
          </a:p>
        </p:txBody>
      </p:sp>
      <p:sp>
        <p:nvSpPr>
          <p:cNvPr id="16" name="圆角矩形 59">
            <a:extLst>
              <a:ext uri="{FF2B5EF4-FFF2-40B4-BE49-F238E27FC236}">
                <a16:creationId xmlns:a16="http://schemas.microsoft.com/office/drawing/2014/main" id="{378D6109-147F-AD4B-8978-A1D0FD9656A6}"/>
              </a:ext>
            </a:extLst>
          </p:cNvPr>
          <p:cNvSpPr/>
          <p:nvPr/>
        </p:nvSpPr>
        <p:spPr>
          <a:xfrm>
            <a:off x="9724278" y="4216278"/>
            <a:ext cx="1618306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Queue(table)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C0F7EE2-EFD0-2B49-A83E-95A15C0F3ED2}"/>
              </a:ext>
            </a:extLst>
          </p:cNvPr>
          <p:cNvCxnSpPr>
            <a:stCxn id="7" idx="3"/>
          </p:cNvCxnSpPr>
          <p:nvPr/>
        </p:nvCxnSpPr>
        <p:spPr>
          <a:xfrm flipV="1">
            <a:off x="8311180" y="3273187"/>
            <a:ext cx="1394235" cy="5457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F0AAFDE-0807-F74C-932B-EF97DCE9AF47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8311180" y="3278644"/>
            <a:ext cx="1413098" cy="1304299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7E572B2-3D0A-F14E-AA12-B64EC136ECD6}"/>
              </a:ext>
            </a:extLst>
          </p:cNvPr>
          <p:cNvSpPr txBox="1"/>
          <p:nvPr/>
        </p:nvSpPr>
        <p:spPr>
          <a:xfrm>
            <a:off x="8878119" y="29157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1:n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圆角矩形 26">
            <a:extLst>
              <a:ext uri="{FF2B5EF4-FFF2-40B4-BE49-F238E27FC236}">
                <a16:creationId xmlns:a16="http://schemas.microsoft.com/office/drawing/2014/main" id="{34B80190-38A8-5F44-A6DD-3C20B111E670}"/>
              </a:ext>
            </a:extLst>
          </p:cNvPr>
          <p:cNvSpPr/>
          <p:nvPr/>
        </p:nvSpPr>
        <p:spPr>
          <a:xfrm>
            <a:off x="1185147" y="1661421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Consumer</a:t>
            </a:r>
            <a:endParaRPr lang="zh-CN" altLang="en-US" dirty="0"/>
          </a:p>
        </p:txBody>
      </p:sp>
      <p:sp>
        <p:nvSpPr>
          <p:cNvPr id="21" name="圆角矩形 28">
            <a:extLst>
              <a:ext uri="{FF2B5EF4-FFF2-40B4-BE49-F238E27FC236}">
                <a16:creationId xmlns:a16="http://schemas.microsoft.com/office/drawing/2014/main" id="{2B061CA5-FA1D-6746-A142-CB205205C02D}"/>
              </a:ext>
            </a:extLst>
          </p:cNvPr>
          <p:cNvSpPr/>
          <p:nvPr/>
        </p:nvSpPr>
        <p:spPr>
          <a:xfrm>
            <a:off x="1194716" y="2615418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Consumer</a:t>
            </a:r>
            <a:endParaRPr lang="zh-CN" altLang="en-US" dirty="0"/>
          </a:p>
        </p:txBody>
      </p:sp>
      <p:sp>
        <p:nvSpPr>
          <p:cNvPr id="22" name="圆角矩形 29">
            <a:extLst>
              <a:ext uri="{FF2B5EF4-FFF2-40B4-BE49-F238E27FC236}">
                <a16:creationId xmlns:a16="http://schemas.microsoft.com/office/drawing/2014/main" id="{E1C4C22D-1CD4-4F42-9106-BC3D6D40A58C}"/>
              </a:ext>
            </a:extLst>
          </p:cNvPr>
          <p:cNvSpPr/>
          <p:nvPr/>
        </p:nvSpPr>
        <p:spPr>
          <a:xfrm>
            <a:off x="1185146" y="3645366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Consumer</a:t>
            </a:r>
            <a:endParaRPr lang="zh-CN" altLang="en-US" dirty="0"/>
          </a:p>
        </p:txBody>
      </p:sp>
      <p:sp>
        <p:nvSpPr>
          <p:cNvPr id="23" name="圆角矩形 31">
            <a:extLst>
              <a:ext uri="{FF2B5EF4-FFF2-40B4-BE49-F238E27FC236}">
                <a16:creationId xmlns:a16="http://schemas.microsoft.com/office/drawing/2014/main" id="{CE588B0C-1514-0943-9D1B-C1629C435B30}"/>
              </a:ext>
            </a:extLst>
          </p:cNvPr>
          <p:cNvSpPr/>
          <p:nvPr/>
        </p:nvSpPr>
        <p:spPr>
          <a:xfrm>
            <a:off x="1194715" y="4563363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Consumer</a:t>
            </a:r>
            <a:endParaRPr lang="zh-CN" altLang="en-US" dirty="0"/>
          </a:p>
        </p:txBody>
      </p:sp>
      <p:sp>
        <p:nvSpPr>
          <p:cNvPr id="24" name="圆角矩形 40">
            <a:extLst>
              <a:ext uri="{FF2B5EF4-FFF2-40B4-BE49-F238E27FC236}">
                <a16:creationId xmlns:a16="http://schemas.microsoft.com/office/drawing/2014/main" id="{778003B3-D731-804A-B2A0-E815D1E6F158}"/>
              </a:ext>
            </a:extLst>
          </p:cNvPr>
          <p:cNvSpPr/>
          <p:nvPr/>
        </p:nvSpPr>
        <p:spPr>
          <a:xfrm>
            <a:off x="4486942" y="2902925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ConsumerGroup</a:t>
            </a:r>
            <a:endParaRPr lang="zh-CN" altLang="en-US" dirty="0"/>
          </a:p>
        </p:txBody>
      </p:sp>
      <p:cxnSp>
        <p:nvCxnSpPr>
          <p:cNvPr id="25" name="直接箭头连接符 40">
            <a:extLst>
              <a:ext uri="{FF2B5EF4-FFF2-40B4-BE49-F238E27FC236}">
                <a16:creationId xmlns:a16="http://schemas.microsoft.com/office/drawing/2014/main" id="{F034A42E-2E37-4543-B2FA-002A6256B0F4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2877544" y="2131598"/>
            <a:ext cx="1609398" cy="1137992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43">
            <a:extLst>
              <a:ext uri="{FF2B5EF4-FFF2-40B4-BE49-F238E27FC236}">
                <a16:creationId xmlns:a16="http://schemas.microsoft.com/office/drawing/2014/main" id="{DB3DF72C-8433-5948-BC71-211144C0931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923519" y="3269590"/>
            <a:ext cx="1563423" cy="0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箭头连接符 46">
            <a:extLst>
              <a:ext uri="{FF2B5EF4-FFF2-40B4-BE49-F238E27FC236}">
                <a16:creationId xmlns:a16="http://schemas.microsoft.com/office/drawing/2014/main" id="{61461A5A-3BA3-CC4F-8EFC-8DEBACB35A10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886792" y="3269590"/>
            <a:ext cx="1600150" cy="1432829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5FB37B5-D4FC-F14E-B2CC-EFF076402D85}"/>
              </a:ext>
            </a:extLst>
          </p:cNvPr>
          <p:cNvSpPr txBox="1"/>
          <p:nvPr/>
        </p:nvSpPr>
        <p:spPr>
          <a:xfrm>
            <a:off x="3342858" y="27877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n:1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7" y="227132"/>
            <a:ext cx="295573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02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架构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B99E3FA-358F-4F4E-824F-133A130A6EC7}"/>
              </a:ext>
            </a:extLst>
          </p:cNvPr>
          <p:cNvSpPr/>
          <p:nvPr/>
        </p:nvSpPr>
        <p:spPr>
          <a:xfrm>
            <a:off x="4632450" y="1298663"/>
            <a:ext cx="2503344" cy="1985698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7E7926-F665-054A-809C-4427D2217825}"/>
              </a:ext>
            </a:extLst>
          </p:cNvPr>
          <p:cNvSpPr/>
          <p:nvPr/>
        </p:nvSpPr>
        <p:spPr>
          <a:xfrm>
            <a:off x="775041" y="3007390"/>
            <a:ext cx="3022746" cy="212661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A5B3CA-0C2E-8C45-93FC-AA43A1E01149}"/>
              </a:ext>
            </a:extLst>
          </p:cNvPr>
          <p:cNvSpPr/>
          <p:nvPr/>
        </p:nvSpPr>
        <p:spPr>
          <a:xfrm>
            <a:off x="4788872" y="5412438"/>
            <a:ext cx="1574837" cy="1311563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 descr="mysql db icon 的图像结果">
            <a:extLst>
              <a:ext uri="{FF2B5EF4-FFF2-40B4-BE49-F238E27FC236}">
                <a16:creationId xmlns:a16="http://schemas.microsoft.com/office/drawing/2014/main" id="{B5A9892F-CBE5-E244-8FFF-7F692BE8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19" y="5914602"/>
            <a:ext cx="521711" cy="52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505B187-3D48-BE4A-9551-207AB2736E32}"/>
              </a:ext>
            </a:extLst>
          </p:cNvPr>
          <p:cNvSpPr/>
          <p:nvPr/>
        </p:nvSpPr>
        <p:spPr>
          <a:xfrm>
            <a:off x="5186632" y="3588707"/>
            <a:ext cx="1339272" cy="6280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Broker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3AD1DE-F8C5-4447-9D70-AEAAAAC88A51}"/>
              </a:ext>
            </a:extLst>
          </p:cNvPr>
          <p:cNvSpPr/>
          <p:nvPr/>
        </p:nvSpPr>
        <p:spPr>
          <a:xfrm>
            <a:off x="5046644" y="3745725"/>
            <a:ext cx="1339272" cy="6280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Broker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AF0E68-8BB0-5848-A2F3-61153B5AC620}"/>
              </a:ext>
            </a:extLst>
          </p:cNvPr>
          <p:cNvSpPr/>
          <p:nvPr/>
        </p:nvSpPr>
        <p:spPr>
          <a:xfrm>
            <a:off x="4906656" y="3916597"/>
            <a:ext cx="1339272" cy="6280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Broker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7B447D-4ADC-4B4D-A3B3-BC5D9F3F5414}"/>
              </a:ext>
            </a:extLst>
          </p:cNvPr>
          <p:cNvSpPr txBox="1"/>
          <p:nvPr/>
        </p:nvSpPr>
        <p:spPr>
          <a:xfrm>
            <a:off x="5057323" y="5541978"/>
            <a:ext cx="107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Storage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4" descr="mysql db icon 的图像结果">
            <a:extLst>
              <a:ext uri="{FF2B5EF4-FFF2-40B4-BE49-F238E27FC236}">
                <a16:creationId xmlns:a16="http://schemas.microsoft.com/office/drawing/2014/main" id="{3CD5831F-4359-4A40-98AC-DB9EAD45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246" y="2661510"/>
            <a:ext cx="521711" cy="52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dmin icon 的图像结果">
            <a:extLst>
              <a:ext uri="{FF2B5EF4-FFF2-40B4-BE49-F238E27FC236}">
                <a16:creationId xmlns:a16="http://schemas.microsoft.com/office/drawing/2014/main" id="{FED94739-2C50-1E41-BC1E-0E1C3096B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181" y="1436119"/>
            <a:ext cx="918452" cy="89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70D8637-F491-0846-B193-34E6CC6BC081}"/>
              </a:ext>
            </a:extLst>
          </p:cNvPr>
          <p:cNvSpPr/>
          <p:nvPr/>
        </p:nvSpPr>
        <p:spPr>
          <a:xfrm>
            <a:off x="1781804" y="3531373"/>
            <a:ext cx="1625600" cy="119623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A442A7-22FF-6F4E-B1F6-117F3A41C3C5}"/>
              </a:ext>
            </a:extLst>
          </p:cNvPr>
          <p:cNvSpPr/>
          <p:nvPr/>
        </p:nvSpPr>
        <p:spPr>
          <a:xfrm>
            <a:off x="1924968" y="4159446"/>
            <a:ext cx="1339272" cy="3140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Producer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2F0232-0B5E-4948-9B4E-B0FEA8B0D3E7}"/>
              </a:ext>
            </a:extLst>
          </p:cNvPr>
          <p:cNvSpPr txBox="1"/>
          <p:nvPr/>
        </p:nvSpPr>
        <p:spPr>
          <a:xfrm>
            <a:off x="2206676" y="3688391"/>
            <a:ext cx="72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APP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7B30769-970A-E546-AC6F-D627197B2563}"/>
              </a:ext>
            </a:extLst>
          </p:cNvPr>
          <p:cNvSpPr/>
          <p:nvPr/>
        </p:nvSpPr>
        <p:spPr>
          <a:xfrm>
            <a:off x="7822387" y="3007390"/>
            <a:ext cx="3022746" cy="212661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9D9EC5-DC94-5E4B-B787-9DDB0A41F4E3}"/>
              </a:ext>
            </a:extLst>
          </p:cNvPr>
          <p:cNvSpPr/>
          <p:nvPr/>
        </p:nvSpPr>
        <p:spPr>
          <a:xfrm>
            <a:off x="8256495" y="3531373"/>
            <a:ext cx="1625600" cy="119623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7796D2-F168-3E4C-85C4-C899D2C8F8EE}"/>
              </a:ext>
            </a:extLst>
          </p:cNvPr>
          <p:cNvSpPr/>
          <p:nvPr/>
        </p:nvSpPr>
        <p:spPr>
          <a:xfrm>
            <a:off x="8399659" y="4159446"/>
            <a:ext cx="1339272" cy="31403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Consumer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13278A-6774-1F41-BB11-647E82AF20D5}"/>
              </a:ext>
            </a:extLst>
          </p:cNvPr>
          <p:cNvSpPr txBox="1"/>
          <p:nvPr/>
        </p:nvSpPr>
        <p:spPr>
          <a:xfrm>
            <a:off x="8681367" y="3688391"/>
            <a:ext cx="72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APP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0">
            <a:extLst>
              <a:ext uri="{FF2B5EF4-FFF2-40B4-BE49-F238E27FC236}">
                <a16:creationId xmlns:a16="http://schemas.microsoft.com/office/drawing/2014/main" id="{A0B898B8-C8DD-1B47-985A-8754CF6BEED9}"/>
              </a:ext>
            </a:extLst>
          </p:cNvPr>
          <p:cNvCxnSpPr>
            <a:stCxn id="6" idx="3"/>
          </p:cNvCxnSpPr>
          <p:nvPr/>
        </p:nvCxnSpPr>
        <p:spPr>
          <a:xfrm>
            <a:off x="3797787" y="4070697"/>
            <a:ext cx="110886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1">
            <a:extLst>
              <a:ext uri="{FF2B5EF4-FFF2-40B4-BE49-F238E27FC236}">
                <a16:creationId xmlns:a16="http://schemas.microsoft.com/office/drawing/2014/main" id="{BAFB04E0-6E25-1F4E-908F-E07286C61510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6525905" y="4066375"/>
            <a:ext cx="1296482" cy="432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E6D549F-85AA-814E-BDBD-B5FA46C8721A}"/>
              </a:ext>
            </a:extLst>
          </p:cNvPr>
          <p:cNvSpPr/>
          <p:nvPr/>
        </p:nvSpPr>
        <p:spPr>
          <a:xfrm>
            <a:off x="5078971" y="1572073"/>
            <a:ext cx="1339272" cy="6280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Admin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F79BAAA-38D1-1646-B58D-5A7299A4B883}"/>
              </a:ext>
            </a:extLst>
          </p:cNvPr>
          <p:cNvSpPr/>
          <p:nvPr/>
        </p:nvSpPr>
        <p:spPr>
          <a:xfrm>
            <a:off x="4968136" y="1707356"/>
            <a:ext cx="1339272" cy="6280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Admin</a:t>
            </a:r>
            <a:endParaRPr lang="zh-CN" altLang="en-US" dirty="0">
              <a:solidFill>
                <a:schemeClr val="lt1"/>
              </a:solidFill>
            </a:endParaRPr>
          </a:p>
        </p:txBody>
      </p:sp>
      <p:cxnSp>
        <p:nvCxnSpPr>
          <p:cNvPr id="26" name="直接箭头连接符 24">
            <a:extLst>
              <a:ext uri="{FF2B5EF4-FFF2-40B4-BE49-F238E27FC236}">
                <a16:creationId xmlns:a16="http://schemas.microsoft.com/office/drawing/2014/main" id="{7E526C44-602F-E24E-ADCB-52BB4A393CBF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flipH="1">
            <a:off x="5576291" y="4544670"/>
            <a:ext cx="1" cy="867768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C0ED366-A64E-754A-8CB4-129387F21539}"/>
              </a:ext>
            </a:extLst>
          </p:cNvPr>
          <p:cNvSpPr txBox="1"/>
          <p:nvPr/>
        </p:nvSpPr>
        <p:spPr>
          <a:xfrm>
            <a:off x="5748607" y="2749869"/>
            <a:ext cx="138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Metadata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cxnSp>
        <p:nvCxnSpPr>
          <p:cNvPr id="28" name="直接箭头连接符 26">
            <a:extLst>
              <a:ext uri="{FF2B5EF4-FFF2-40B4-BE49-F238E27FC236}">
                <a16:creationId xmlns:a16="http://schemas.microsoft.com/office/drawing/2014/main" id="{78F9323D-7244-B049-B181-FC7FC63A29C9}"/>
              </a:ext>
            </a:extLst>
          </p:cNvPr>
          <p:cNvCxnSpPr>
            <a:stCxn id="25" idx="2"/>
            <a:endCxn id="13" idx="0"/>
          </p:cNvCxnSpPr>
          <p:nvPr/>
        </p:nvCxnSpPr>
        <p:spPr>
          <a:xfrm flipH="1">
            <a:off x="5635102" y="2335429"/>
            <a:ext cx="2670" cy="32608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7">
            <a:extLst>
              <a:ext uri="{FF2B5EF4-FFF2-40B4-BE49-F238E27FC236}">
                <a16:creationId xmlns:a16="http://schemas.microsoft.com/office/drawing/2014/main" id="{4FD93B0D-7A80-B049-A111-0E5C26031624}"/>
              </a:ext>
            </a:extLst>
          </p:cNvPr>
          <p:cNvCxnSpPr>
            <a:stCxn id="13" idx="2"/>
          </p:cNvCxnSpPr>
          <p:nvPr/>
        </p:nvCxnSpPr>
        <p:spPr>
          <a:xfrm>
            <a:off x="5635102" y="3183221"/>
            <a:ext cx="6461" cy="40667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8">
            <a:extLst>
              <a:ext uri="{FF2B5EF4-FFF2-40B4-BE49-F238E27FC236}">
                <a16:creationId xmlns:a16="http://schemas.microsoft.com/office/drawing/2014/main" id="{464F5175-C233-E14F-811B-2CADBBE33EED}"/>
              </a:ext>
            </a:extLst>
          </p:cNvPr>
          <p:cNvCxnSpPr>
            <a:stCxn id="14" idx="1"/>
            <a:endCxn id="24" idx="3"/>
          </p:cNvCxnSpPr>
          <p:nvPr/>
        </p:nvCxnSpPr>
        <p:spPr>
          <a:xfrm flipH="1">
            <a:off x="6418243" y="1886109"/>
            <a:ext cx="1321938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DB84B24-0C83-8B4F-B125-DA8B33DF7B25}"/>
              </a:ext>
            </a:extLst>
          </p:cNvPr>
          <p:cNvSpPr txBox="1"/>
          <p:nvPr/>
        </p:nvSpPr>
        <p:spPr>
          <a:xfrm>
            <a:off x="1455141" y="3018511"/>
            <a:ext cx="159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Producers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AE1BB43-7D2E-994B-A463-3354DEDE256D}"/>
              </a:ext>
            </a:extLst>
          </p:cNvPr>
          <p:cNvSpPr txBox="1"/>
          <p:nvPr/>
        </p:nvSpPr>
        <p:spPr>
          <a:xfrm>
            <a:off x="8612094" y="3032671"/>
            <a:ext cx="159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Consumers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4C965AF-CE9D-2543-A5C4-F6F4BABC51DC}"/>
              </a:ext>
            </a:extLst>
          </p:cNvPr>
          <p:cNvSpPr txBox="1"/>
          <p:nvPr/>
        </p:nvSpPr>
        <p:spPr>
          <a:xfrm>
            <a:off x="4994254" y="6375595"/>
            <a:ext cx="107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MySQL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CFF203B-E316-494B-B0D6-A92DC4738C20}"/>
              </a:ext>
            </a:extLst>
          </p:cNvPr>
          <p:cNvSpPr txBox="1"/>
          <p:nvPr/>
        </p:nvSpPr>
        <p:spPr>
          <a:xfrm>
            <a:off x="3976199" y="3718077"/>
            <a:ext cx="75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A6AAD77-12F1-7E47-9EAB-23E334F77CD5}"/>
              </a:ext>
            </a:extLst>
          </p:cNvPr>
          <p:cNvSpPr txBox="1"/>
          <p:nvPr/>
        </p:nvSpPr>
        <p:spPr>
          <a:xfrm>
            <a:off x="6756128" y="3706365"/>
            <a:ext cx="75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7" name="Picture 4" descr="mysql db icon 的图像结果">
            <a:extLst>
              <a:ext uri="{FF2B5EF4-FFF2-40B4-BE49-F238E27FC236}">
                <a16:creationId xmlns:a16="http://schemas.microsoft.com/office/drawing/2014/main" id="{BC3F961C-1756-E244-9324-CFBC8DAE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34" y="5920584"/>
            <a:ext cx="521711" cy="52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mysql db icon 的图像结果">
            <a:extLst>
              <a:ext uri="{FF2B5EF4-FFF2-40B4-BE49-F238E27FC236}">
                <a16:creationId xmlns:a16="http://schemas.microsoft.com/office/drawing/2014/main" id="{02708DD4-D018-9A42-B203-C58E0BA3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21" y="5914602"/>
            <a:ext cx="521711" cy="52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7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394804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02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消费模型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30433D9A-AE14-B84B-90A4-C2477D9E2CC3}"/>
              </a:ext>
            </a:extLst>
          </p:cNvPr>
          <p:cNvSpPr txBox="1"/>
          <p:nvPr/>
        </p:nvSpPr>
        <p:spPr>
          <a:xfrm>
            <a:off x="7734431" y="3251034"/>
            <a:ext cx="2990178" cy="830997"/>
          </a:xfrm>
          <a:custGeom>
            <a:avLst/>
            <a:gdLst>
              <a:gd name="T0" fmla="*/ 2641 w 3160"/>
              <a:gd name="T1" fmla="*/ 0 h 2511"/>
              <a:gd name="T2" fmla="*/ 1167 w 3160"/>
              <a:gd name="T3" fmla="*/ 1474 h 2511"/>
              <a:gd name="T4" fmla="*/ 519 w 3160"/>
              <a:gd name="T5" fmla="*/ 826 h 2511"/>
              <a:gd name="T6" fmla="*/ 0 w 3160"/>
              <a:gd name="T7" fmla="*/ 1344 h 2511"/>
              <a:gd name="T8" fmla="*/ 1167 w 3160"/>
              <a:gd name="T9" fmla="*/ 2511 h 2511"/>
              <a:gd name="T10" fmla="*/ 3160 w 3160"/>
              <a:gd name="T11" fmla="*/ 519 h 2511"/>
              <a:gd name="T12" fmla="*/ 2641 w 3160"/>
              <a:gd name="T13" fmla="*/ 0 h 2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60" h="2511">
                <a:moveTo>
                  <a:pt x="2641" y="0"/>
                </a:moveTo>
                <a:lnTo>
                  <a:pt x="1167" y="1474"/>
                </a:lnTo>
                <a:lnTo>
                  <a:pt x="519" y="826"/>
                </a:lnTo>
                <a:lnTo>
                  <a:pt x="0" y="1344"/>
                </a:lnTo>
                <a:lnTo>
                  <a:pt x="1167" y="2511"/>
                </a:lnTo>
                <a:lnTo>
                  <a:pt x="3160" y="519"/>
                </a:lnTo>
                <a:lnTo>
                  <a:pt x="2641" y="0"/>
                </a:lnTo>
                <a:close/>
              </a:path>
            </a:pathLst>
          </a:custGeom>
          <a:noFill/>
          <a:ln>
            <a:noFill/>
            <a:prstDash val="lgDash"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客户端隔离性好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broker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容易水平扩展</a:t>
            </a:r>
          </a:p>
        </p:txBody>
      </p:sp>
      <p:sp>
        <p:nvSpPr>
          <p:cNvPr id="11" name="check_97186">
            <a:extLst>
              <a:ext uri="{FF2B5EF4-FFF2-40B4-BE49-F238E27FC236}">
                <a16:creationId xmlns:a16="http://schemas.microsoft.com/office/drawing/2014/main" id="{084C7951-3D26-0149-B047-66D1F13F7584}"/>
              </a:ext>
            </a:extLst>
          </p:cNvPr>
          <p:cNvSpPr>
            <a:spLocks noChangeAspect="1"/>
          </p:cNvSpPr>
          <p:nvPr/>
        </p:nvSpPr>
        <p:spPr bwMode="auto">
          <a:xfrm>
            <a:off x="6927044" y="3666533"/>
            <a:ext cx="609685" cy="483804"/>
          </a:xfrm>
          <a:custGeom>
            <a:avLst/>
            <a:gdLst>
              <a:gd name="T0" fmla="*/ 2641 w 3160"/>
              <a:gd name="T1" fmla="*/ 0 h 2511"/>
              <a:gd name="T2" fmla="*/ 1167 w 3160"/>
              <a:gd name="T3" fmla="*/ 1474 h 2511"/>
              <a:gd name="T4" fmla="*/ 519 w 3160"/>
              <a:gd name="T5" fmla="*/ 826 h 2511"/>
              <a:gd name="T6" fmla="*/ 0 w 3160"/>
              <a:gd name="T7" fmla="*/ 1344 h 2511"/>
              <a:gd name="T8" fmla="*/ 1167 w 3160"/>
              <a:gd name="T9" fmla="*/ 2511 h 2511"/>
              <a:gd name="T10" fmla="*/ 3160 w 3160"/>
              <a:gd name="T11" fmla="*/ 519 h 2511"/>
              <a:gd name="T12" fmla="*/ 2641 w 3160"/>
              <a:gd name="T13" fmla="*/ 0 h 2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60" h="2511">
                <a:moveTo>
                  <a:pt x="2641" y="0"/>
                </a:moveTo>
                <a:lnTo>
                  <a:pt x="1167" y="1474"/>
                </a:lnTo>
                <a:lnTo>
                  <a:pt x="519" y="826"/>
                </a:lnTo>
                <a:lnTo>
                  <a:pt x="0" y="1344"/>
                </a:lnTo>
                <a:lnTo>
                  <a:pt x="1167" y="2511"/>
                </a:lnTo>
                <a:lnTo>
                  <a:pt x="3160" y="519"/>
                </a:lnTo>
                <a:lnTo>
                  <a:pt x="2641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2D2259-E785-8541-AEDB-DA5497FF5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677" y="2520283"/>
            <a:ext cx="2457450" cy="142875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BB4DEF-E119-8A4C-B932-F848B3CDD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96" y="2520283"/>
            <a:ext cx="1114425" cy="1876425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4" name="圆角矩形 20">
            <a:extLst>
              <a:ext uri="{FF2B5EF4-FFF2-40B4-BE49-F238E27FC236}">
                <a16:creationId xmlns:a16="http://schemas.microsoft.com/office/drawing/2014/main" id="{2195FD38-B987-C244-817C-CF4A06E6BCD2}"/>
              </a:ext>
            </a:extLst>
          </p:cNvPr>
          <p:cNvSpPr/>
          <p:nvPr/>
        </p:nvSpPr>
        <p:spPr>
          <a:xfrm>
            <a:off x="3540341" y="1800776"/>
            <a:ext cx="1081548" cy="290051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消息</a:t>
            </a:r>
          </a:p>
        </p:txBody>
      </p:sp>
    </p:spTree>
    <p:extLst>
      <p:ext uri="{BB962C8B-B14F-4D97-AF65-F5344CB8AC3E}">
        <p14:creationId xmlns:p14="http://schemas.microsoft.com/office/powerpoint/2010/main" val="367841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41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02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高可用设计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459089FB-6FFB-6249-B9A5-AC21C4D7A7BB}"/>
              </a:ext>
            </a:extLst>
          </p:cNvPr>
          <p:cNvSpPr/>
          <p:nvPr/>
        </p:nvSpPr>
        <p:spPr>
          <a:xfrm>
            <a:off x="3888529" y="4203051"/>
            <a:ext cx="6153912" cy="2487208"/>
          </a:xfrm>
          <a:prstGeom prst="rect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EF7434-CF63-FD49-9CA8-049FDB28B108}"/>
              </a:ext>
            </a:extLst>
          </p:cNvPr>
          <p:cNvSpPr/>
          <p:nvPr/>
        </p:nvSpPr>
        <p:spPr>
          <a:xfrm>
            <a:off x="3888530" y="1110070"/>
            <a:ext cx="6153912" cy="2167827"/>
          </a:xfrm>
          <a:prstGeom prst="rect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9CE9BF-466E-7D4A-8CFD-0853B3CA0D7F}"/>
              </a:ext>
            </a:extLst>
          </p:cNvPr>
          <p:cNvSpPr txBox="1"/>
          <p:nvPr/>
        </p:nvSpPr>
        <p:spPr>
          <a:xfrm>
            <a:off x="6547744" y="1203044"/>
            <a:ext cx="835485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broker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9A83E8-07D3-AD4B-A752-F578A5CA8318}"/>
              </a:ext>
            </a:extLst>
          </p:cNvPr>
          <p:cNvSpPr txBox="1"/>
          <p:nvPr/>
        </p:nvSpPr>
        <p:spPr>
          <a:xfrm>
            <a:off x="4473073" y="2570761"/>
            <a:ext cx="966931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broker1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2CF952-3855-C04E-8564-17079DD88CC5}"/>
              </a:ext>
            </a:extLst>
          </p:cNvPr>
          <p:cNvSpPr txBox="1"/>
          <p:nvPr/>
        </p:nvSpPr>
        <p:spPr>
          <a:xfrm>
            <a:off x="5840700" y="2570761"/>
            <a:ext cx="966931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broker1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763784-4EB5-094D-993A-2DDAE193A87C}"/>
              </a:ext>
            </a:extLst>
          </p:cNvPr>
          <p:cNvSpPr txBox="1"/>
          <p:nvPr/>
        </p:nvSpPr>
        <p:spPr>
          <a:xfrm>
            <a:off x="7208327" y="2587787"/>
            <a:ext cx="966931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broker1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304E7E-357C-F041-9B20-6E881988F1E6}"/>
              </a:ext>
            </a:extLst>
          </p:cNvPr>
          <p:cNvSpPr txBox="1"/>
          <p:nvPr/>
        </p:nvSpPr>
        <p:spPr>
          <a:xfrm>
            <a:off x="8663616" y="2570761"/>
            <a:ext cx="966931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broker1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接箭头连接符 15">
            <a:extLst>
              <a:ext uri="{FF2B5EF4-FFF2-40B4-BE49-F238E27FC236}">
                <a16:creationId xmlns:a16="http://schemas.microsoft.com/office/drawing/2014/main" id="{3F9BE583-C8BF-B944-8EB0-A6111480705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956539" y="1572376"/>
            <a:ext cx="2008948" cy="99838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6">
            <a:extLst>
              <a:ext uri="{FF2B5EF4-FFF2-40B4-BE49-F238E27FC236}">
                <a16:creationId xmlns:a16="http://schemas.microsoft.com/office/drawing/2014/main" id="{3C2643A5-DBC6-4A42-9CFE-1F065F169ED5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6324166" y="1572376"/>
            <a:ext cx="641321" cy="99838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7">
            <a:extLst>
              <a:ext uri="{FF2B5EF4-FFF2-40B4-BE49-F238E27FC236}">
                <a16:creationId xmlns:a16="http://schemas.microsoft.com/office/drawing/2014/main" id="{3195DB72-D64D-D440-AFE9-BAE4B06E9414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6965487" y="1572376"/>
            <a:ext cx="726306" cy="10154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8">
            <a:extLst>
              <a:ext uri="{FF2B5EF4-FFF2-40B4-BE49-F238E27FC236}">
                <a16:creationId xmlns:a16="http://schemas.microsoft.com/office/drawing/2014/main" id="{5617DFFC-634F-2D43-8C5C-6A1CD4D504F9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6965487" y="1572376"/>
            <a:ext cx="2181595" cy="99838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64C654D-10E4-2C4D-9CBD-F4CA7F0CFDEF}"/>
              </a:ext>
            </a:extLst>
          </p:cNvPr>
          <p:cNvSpPr txBox="1"/>
          <p:nvPr/>
        </p:nvSpPr>
        <p:spPr>
          <a:xfrm>
            <a:off x="479317" y="1740190"/>
            <a:ext cx="2371162" cy="923330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Broker</a:t>
            </a:r>
            <a:r>
              <a:rPr lang="zh-CN" altLang="en-US" dirty="0">
                <a:solidFill>
                  <a:schemeClr val="bg1"/>
                </a:solidFill>
              </a:rPr>
              <a:t>集群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无单点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Broker</a:t>
            </a:r>
            <a:r>
              <a:rPr lang="zh-CN" altLang="en-US" dirty="0">
                <a:solidFill>
                  <a:schemeClr val="bg1"/>
                </a:solidFill>
              </a:rPr>
              <a:t>无状态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水平扩展</a:t>
            </a:r>
          </a:p>
        </p:txBody>
      </p:sp>
      <p:cxnSp>
        <p:nvCxnSpPr>
          <p:cNvPr id="17" name="直接箭头连接符 20">
            <a:extLst>
              <a:ext uri="{FF2B5EF4-FFF2-40B4-BE49-F238E27FC236}">
                <a16:creationId xmlns:a16="http://schemas.microsoft.com/office/drawing/2014/main" id="{12813709-EABD-E841-8592-4F084FC46145}"/>
              </a:ext>
            </a:extLst>
          </p:cNvPr>
          <p:cNvCxnSpPr/>
          <p:nvPr/>
        </p:nvCxnSpPr>
        <p:spPr>
          <a:xfrm flipH="1">
            <a:off x="10042443" y="2071568"/>
            <a:ext cx="417143" cy="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72F9C77-57A6-A445-A85E-37D3736A3943}"/>
              </a:ext>
            </a:extLst>
          </p:cNvPr>
          <p:cNvSpPr txBox="1"/>
          <p:nvPr/>
        </p:nvSpPr>
        <p:spPr>
          <a:xfrm>
            <a:off x="4498397" y="5243346"/>
            <a:ext cx="954107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queue1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62EF8D-C6F0-934A-92C1-35F66CCDA981}"/>
              </a:ext>
            </a:extLst>
          </p:cNvPr>
          <p:cNvSpPr txBox="1"/>
          <p:nvPr/>
        </p:nvSpPr>
        <p:spPr>
          <a:xfrm>
            <a:off x="5893491" y="5266718"/>
            <a:ext cx="954107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queue2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C977F5-6F65-D746-9BF0-AE8D26F167EC}"/>
              </a:ext>
            </a:extLst>
          </p:cNvPr>
          <p:cNvSpPr txBox="1"/>
          <p:nvPr/>
        </p:nvSpPr>
        <p:spPr>
          <a:xfrm>
            <a:off x="7379026" y="5276270"/>
            <a:ext cx="954107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queue3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66A43D-DC14-FB4E-92BC-F16462DEEA19}"/>
              </a:ext>
            </a:extLst>
          </p:cNvPr>
          <p:cNvSpPr txBox="1"/>
          <p:nvPr/>
        </p:nvSpPr>
        <p:spPr>
          <a:xfrm>
            <a:off x="8865485" y="5266718"/>
            <a:ext cx="954107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queue4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9F8927-207C-1544-851E-545179DF845B}"/>
              </a:ext>
            </a:extLst>
          </p:cNvPr>
          <p:cNvSpPr txBox="1"/>
          <p:nvPr/>
        </p:nvSpPr>
        <p:spPr>
          <a:xfrm>
            <a:off x="6625489" y="4395164"/>
            <a:ext cx="67999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topic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3" name="直接箭头连接符 33">
            <a:extLst>
              <a:ext uri="{FF2B5EF4-FFF2-40B4-BE49-F238E27FC236}">
                <a16:creationId xmlns:a16="http://schemas.microsoft.com/office/drawing/2014/main" id="{C936AAED-3B43-CD4F-88E4-26BA54894001}"/>
              </a:ext>
            </a:extLst>
          </p:cNvPr>
          <p:cNvCxnSpPr>
            <a:endCxn id="18" idx="0"/>
          </p:cNvCxnSpPr>
          <p:nvPr/>
        </p:nvCxnSpPr>
        <p:spPr>
          <a:xfrm flipH="1">
            <a:off x="4975451" y="4760060"/>
            <a:ext cx="1969898" cy="48328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34">
            <a:extLst>
              <a:ext uri="{FF2B5EF4-FFF2-40B4-BE49-F238E27FC236}">
                <a16:creationId xmlns:a16="http://schemas.microsoft.com/office/drawing/2014/main" id="{41E5E1BC-B39C-134B-80E0-658109310E96}"/>
              </a:ext>
            </a:extLst>
          </p:cNvPr>
          <p:cNvCxnSpPr>
            <a:stCxn id="22" idx="2"/>
            <a:endCxn id="19" idx="0"/>
          </p:cNvCxnSpPr>
          <p:nvPr/>
        </p:nvCxnSpPr>
        <p:spPr>
          <a:xfrm flipH="1">
            <a:off x="6370545" y="4764496"/>
            <a:ext cx="594941" cy="50222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35">
            <a:extLst>
              <a:ext uri="{FF2B5EF4-FFF2-40B4-BE49-F238E27FC236}">
                <a16:creationId xmlns:a16="http://schemas.microsoft.com/office/drawing/2014/main" id="{0F89CAED-D4E1-4642-A409-B0811CAEAE49}"/>
              </a:ext>
            </a:extLst>
          </p:cNvPr>
          <p:cNvCxnSpPr>
            <a:stCxn id="22" idx="2"/>
            <a:endCxn id="20" idx="0"/>
          </p:cNvCxnSpPr>
          <p:nvPr/>
        </p:nvCxnSpPr>
        <p:spPr>
          <a:xfrm>
            <a:off x="6965486" y="4764496"/>
            <a:ext cx="890594" cy="51177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36">
            <a:extLst>
              <a:ext uri="{FF2B5EF4-FFF2-40B4-BE49-F238E27FC236}">
                <a16:creationId xmlns:a16="http://schemas.microsoft.com/office/drawing/2014/main" id="{9B1A1B6D-42B3-C846-A273-4264787AC2AB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6965486" y="4764496"/>
            <a:ext cx="2377053" cy="50222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37">
            <a:extLst>
              <a:ext uri="{FF2B5EF4-FFF2-40B4-BE49-F238E27FC236}">
                <a16:creationId xmlns:a16="http://schemas.microsoft.com/office/drawing/2014/main" id="{FF54B33D-0A64-1E49-816B-EDFD31F1CFF0}"/>
              </a:ext>
            </a:extLst>
          </p:cNvPr>
          <p:cNvCxnSpPr>
            <a:stCxn id="6" idx="2"/>
            <a:endCxn id="5" idx="0"/>
          </p:cNvCxnSpPr>
          <p:nvPr/>
        </p:nvCxnSpPr>
        <p:spPr>
          <a:xfrm flipH="1">
            <a:off x="6965485" y="3277897"/>
            <a:ext cx="1" cy="925154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7E880F7-3B6D-8C4E-9072-540B970C408E}"/>
              </a:ext>
            </a:extLst>
          </p:cNvPr>
          <p:cNvSpPr txBox="1"/>
          <p:nvPr/>
        </p:nvSpPr>
        <p:spPr>
          <a:xfrm>
            <a:off x="6633504" y="354247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save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098F1C0-4B21-7D43-8C00-051F722787E8}"/>
              </a:ext>
            </a:extLst>
          </p:cNvPr>
          <p:cNvSpPr txBox="1"/>
          <p:nvPr/>
        </p:nvSpPr>
        <p:spPr>
          <a:xfrm>
            <a:off x="479317" y="4688121"/>
            <a:ext cx="2550698" cy="1200329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消息发送，轮询保存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发送失败，重试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Topic</a:t>
            </a:r>
            <a:r>
              <a:rPr lang="zh-CN" altLang="en-US" dirty="0">
                <a:solidFill>
                  <a:schemeClr val="bg1"/>
                </a:solidFill>
              </a:rPr>
              <a:t>可以水平扩容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Queue</a:t>
            </a:r>
            <a:r>
              <a:rPr lang="zh-CN" altLang="en-US" dirty="0">
                <a:solidFill>
                  <a:schemeClr val="bg1"/>
                </a:solidFill>
              </a:rPr>
              <a:t>主备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8F0F71A-35EA-7940-8160-7E7847E1A38D}"/>
              </a:ext>
            </a:extLst>
          </p:cNvPr>
          <p:cNvSpPr txBox="1"/>
          <p:nvPr/>
        </p:nvSpPr>
        <p:spPr>
          <a:xfrm>
            <a:off x="4473072" y="6094346"/>
            <a:ext cx="928459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backup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41">
            <a:extLst>
              <a:ext uri="{FF2B5EF4-FFF2-40B4-BE49-F238E27FC236}">
                <a16:creationId xmlns:a16="http://schemas.microsoft.com/office/drawing/2014/main" id="{17CBE148-1F14-EB4E-AB98-D379C63CEBC3}"/>
              </a:ext>
            </a:extLst>
          </p:cNvPr>
          <p:cNvCxnSpPr>
            <a:stCxn id="18" idx="2"/>
          </p:cNvCxnSpPr>
          <p:nvPr/>
        </p:nvCxnSpPr>
        <p:spPr>
          <a:xfrm flipH="1">
            <a:off x="4951729" y="5612678"/>
            <a:ext cx="23722" cy="4816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2AC23B0-F569-4644-B1E3-7C20170A420D}"/>
              </a:ext>
            </a:extLst>
          </p:cNvPr>
          <p:cNvSpPr txBox="1"/>
          <p:nvPr/>
        </p:nvSpPr>
        <p:spPr>
          <a:xfrm>
            <a:off x="5857745" y="6144204"/>
            <a:ext cx="928459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backup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4" name="直接箭头连接符 43">
            <a:extLst>
              <a:ext uri="{FF2B5EF4-FFF2-40B4-BE49-F238E27FC236}">
                <a16:creationId xmlns:a16="http://schemas.microsoft.com/office/drawing/2014/main" id="{E7D4C334-F52A-4B44-910E-5A4EA6CAABE9}"/>
              </a:ext>
            </a:extLst>
          </p:cNvPr>
          <p:cNvCxnSpPr/>
          <p:nvPr/>
        </p:nvCxnSpPr>
        <p:spPr>
          <a:xfrm flipH="1">
            <a:off x="6336401" y="5662536"/>
            <a:ext cx="11701" cy="4816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F1CE31A-CFC4-234E-BACF-DDB38D237F88}"/>
              </a:ext>
            </a:extLst>
          </p:cNvPr>
          <p:cNvSpPr txBox="1"/>
          <p:nvPr/>
        </p:nvSpPr>
        <p:spPr>
          <a:xfrm>
            <a:off x="7363294" y="6124528"/>
            <a:ext cx="928459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backup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6" name="直接箭头连接符 45">
            <a:extLst>
              <a:ext uri="{FF2B5EF4-FFF2-40B4-BE49-F238E27FC236}">
                <a16:creationId xmlns:a16="http://schemas.microsoft.com/office/drawing/2014/main" id="{8FF5F155-797B-E04E-9962-B033DB52F0CC}"/>
              </a:ext>
            </a:extLst>
          </p:cNvPr>
          <p:cNvCxnSpPr/>
          <p:nvPr/>
        </p:nvCxnSpPr>
        <p:spPr>
          <a:xfrm flipH="1">
            <a:off x="7841950" y="5642860"/>
            <a:ext cx="11701" cy="4816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73FD50C-83FD-E04D-A166-305C053585E1}"/>
              </a:ext>
            </a:extLst>
          </p:cNvPr>
          <p:cNvSpPr txBox="1"/>
          <p:nvPr/>
        </p:nvSpPr>
        <p:spPr>
          <a:xfrm>
            <a:off x="8896920" y="6112634"/>
            <a:ext cx="928459" cy="369332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backup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47">
            <a:extLst>
              <a:ext uri="{FF2B5EF4-FFF2-40B4-BE49-F238E27FC236}">
                <a16:creationId xmlns:a16="http://schemas.microsoft.com/office/drawing/2014/main" id="{D37FEDBB-BD33-974B-A666-E016D9EC2F9F}"/>
              </a:ext>
            </a:extLst>
          </p:cNvPr>
          <p:cNvCxnSpPr/>
          <p:nvPr/>
        </p:nvCxnSpPr>
        <p:spPr>
          <a:xfrm flipH="1">
            <a:off x="9375576" y="5630966"/>
            <a:ext cx="11701" cy="4816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BF4382D-2F4F-2C4E-B529-0DBE2A97B52C}"/>
              </a:ext>
            </a:extLst>
          </p:cNvPr>
          <p:cNvSpPr txBox="1"/>
          <p:nvPr/>
        </p:nvSpPr>
        <p:spPr>
          <a:xfrm>
            <a:off x="10399857" y="18869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客户端</a:t>
            </a:r>
            <a:r>
              <a:rPr lang="en-US" altLang="zh-CN" dirty="0" err="1">
                <a:solidFill>
                  <a:schemeClr val="bg1"/>
                </a:solidFill>
              </a:rPr>
              <a:t>slb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AD8BA7A-D63C-394A-8798-D727A378FB4A}"/>
              </a:ext>
            </a:extLst>
          </p:cNvPr>
          <p:cNvSpPr/>
          <p:nvPr/>
        </p:nvSpPr>
        <p:spPr>
          <a:xfrm>
            <a:off x="4330399" y="5053264"/>
            <a:ext cx="2635086" cy="1540042"/>
          </a:xfrm>
          <a:prstGeom prst="rect">
            <a:avLst/>
          </a:prstGeom>
          <a:noFill/>
          <a:ln>
            <a:solidFill>
              <a:srgbClr val="00BBA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918AFFB-6F5A-6D45-A3AC-FFE105BA7481}"/>
              </a:ext>
            </a:extLst>
          </p:cNvPr>
          <p:cNvSpPr/>
          <p:nvPr/>
        </p:nvSpPr>
        <p:spPr>
          <a:xfrm>
            <a:off x="7288585" y="5068817"/>
            <a:ext cx="2635086" cy="1524489"/>
          </a:xfrm>
          <a:prstGeom prst="rect">
            <a:avLst/>
          </a:prstGeom>
          <a:noFill/>
          <a:ln>
            <a:solidFill>
              <a:srgbClr val="00BBA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3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476186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02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消息复用与偏移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8AF958C-74F3-0D40-8AD0-8DEF84CE3AEA}"/>
              </a:ext>
            </a:extLst>
          </p:cNvPr>
          <p:cNvSpPr txBox="1"/>
          <p:nvPr/>
        </p:nvSpPr>
        <p:spPr>
          <a:xfrm>
            <a:off x="2594772" y="3804243"/>
            <a:ext cx="204414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ConsumerGroupA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65CB26-22F4-6342-BABF-A5F13C1E0699}"/>
              </a:ext>
            </a:extLst>
          </p:cNvPr>
          <p:cNvSpPr txBox="1"/>
          <p:nvPr/>
        </p:nvSpPr>
        <p:spPr>
          <a:xfrm>
            <a:off x="2594771" y="4819479"/>
            <a:ext cx="204414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ConsumerGroupB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A9D474-6747-4B47-AE06-4893B56D6422}"/>
              </a:ext>
            </a:extLst>
          </p:cNvPr>
          <p:cNvSpPr txBox="1"/>
          <p:nvPr/>
        </p:nvSpPr>
        <p:spPr>
          <a:xfrm>
            <a:off x="5690038" y="4308746"/>
            <a:ext cx="67999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topic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8" name="直接箭头连接符 53">
            <a:extLst>
              <a:ext uri="{FF2B5EF4-FFF2-40B4-BE49-F238E27FC236}">
                <a16:creationId xmlns:a16="http://schemas.microsoft.com/office/drawing/2014/main" id="{3921D96F-ECDC-7D43-AEA3-D3E9F3F3A796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638921" y="3988909"/>
            <a:ext cx="1051117" cy="5045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54">
            <a:extLst>
              <a:ext uri="{FF2B5EF4-FFF2-40B4-BE49-F238E27FC236}">
                <a16:creationId xmlns:a16="http://schemas.microsoft.com/office/drawing/2014/main" id="{1EDD1983-6632-924E-963D-9C3E2AF5DF17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38920" y="4493412"/>
            <a:ext cx="1051118" cy="51073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35A384F-B59F-D843-986A-7BBBC02F7E74}"/>
              </a:ext>
            </a:extLst>
          </p:cNvPr>
          <p:cNvSpPr txBox="1"/>
          <p:nvPr/>
        </p:nvSpPr>
        <p:spPr>
          <a:xfrm>
            <a:off x="7387773" y="3803359"/>
            <a:ext cx="1005403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Queue1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132CF-F06E-C24A-AE15-A9E9E63500AF}"/>
              </a:ext>
            </a:extLst>
          </p:cNvPr>
          <p:cNvSpPr txBox="1"/>
          <p:nvPr/>
        </p:nvSpPr>
        <p:spPr>
          <a:xfrm>
            <a:off x="7387774" y="4763998"/>
            <a:ext cx="1005403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Queue2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接箭头连接符 57">
            <a:extLst>
              <a:ext uri="{FF2B5EF4-FFF2-40B4-BE49-F238E27FC236}">
                <a16:creationId xmlns:a16="http://schemas.microsoft.com/office/drawing/2014/main" id="{669E6606-5663-C84D-A12E-84D8989AFE1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370032" y="3988025"/>
            <a:ext cx="1017741" cy="50538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58">
            <a:extLst>
              <a:ext uri="{FF2B5EF4-FFF2-40B4-BE49-F238E27FC236}">
                <a16:creationId xmlns:a16="http://schemas.microsoft.com/office/drawing/2014/main" id="{E0643AE3-29C9-1B47-BC3B-26CB1C354873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370032" y="4493412"/>
            <a:ext cx="1017742" cy="45525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DE01A18B-42F6-7F4A-B1F6-27C36159956E}"/>
              </a:ext>
            </a:extLst>
          </p:cNvPr>
          <p:cNvSpPr/>
          <p:nvPr/>
        </p:nvSpPr>
        <p:spPr>
          <a:xfrm rot="16200000">
            <a:off x="5697370" y="1625511"/>
            <a:ext cx="283464" cy="3950208"/>
          </a:xfrm>
          <a:prstGeom prst="rightBrace">
            <a:avLst>
              <a:gd name="adj1" fmla="val 8333"/>
              <a:gd name="adj2" fmla="val 52643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67C7-F29F-DC44-A232-F43582D551E8}"/>
              </a:ext>
            </a:extLst>
          </p:cNvPr>
          <p:cNvSpPr/>
          <p:nvPr/>
        </p:nvSpPr>
        <p:spPr>
          <a:xfrm>
            <a:off x="4377968" y="3066327"/>
            <a:ext cx="320040" cy="2529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C8301E-E56E-4D40-844D-3CC351F1462D}"/>
              </a:ext>
            </a:extLst>
          </p:cNvPr>
          <p:cNvSpPr/>
          <p:nvPr/>
        </p:nvSpPr>
        <p:spPr>
          <a:xfrm>
            <a:off x="4699534" y="3066327"/>
            <a:ext cx="320040" cy="2529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A82137-B6E8-3243-B1EB-A49A815BA174}"/>
              </a:ext>
            </a:extLst>
          </p:cNvPr>
          <p:cNvSpPr/>
          <p:nvPr/>
        </p:nvSpPr>
        <p:spPr>
          <a:xfrm>
            <a:off x="5005856" y="3063279"/>
            <a:ext cx="320040" cy="256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EBBB1B-D3F4-F44E-98B8-87A1FE5C9D6E}"/>
              </a:ext>
            </a:extLst>
          </p:cNvPr>
          <p:cNvSpPr/>
          <p:nvPr/>
        </p:nvSpPr>
        <p:spPr>
          <a:xfrm>
            <a:off x="5327422" y="3063279"/>
            <a:ext cx="320040" cy="256032"/>
          </a:xfrm>
          <a:prstGeom prst="rect">
            <a:avLst/>
          </a:prstGeom>
          <a:noFill/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B7F797-BC03-514A-B2B2-DB1D59044A0E}"/>
              </a:ext>
            </a:extLst>
          </p:cNvPr>
          <p:cNvSpPr/>
          <p:nvPr/>
        </p:nvSpPr>
        <p:spPr>
          <a:xfrm>
            <a:off x="5630256" y="3063633"/>
            <a:ext cx="320040" cy="256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D756B3-D206-0A49-94C1-DE7E03B26376}"/>
              </a:ext>
            </a:extLst>
          </p:cNvPr>
          <p:cNvSpPr/>
          <p:nvPr/>
        </p:nvSpPr>
        <p:spPr>
          <a:xfrm>
            <a:off x="5951822" y="3063633"/>
            <a:ext cx="320040" cy="256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FE4D48-EE0D-3F4A-AE01-4B9B2FBA5F60}"/>
              </a:ext>
            </a:extLst>
          </p:cNvPr>
          <p:cNvSpPr/>
          <p:nvPr/>
        </p:nvSpPr>
        <p:spPr>
          <a:xfrm>
            <a:off x="6258144" y="3070417"/>
            <a:ext cx="320040" cy="24889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94B28A9-5310-F54C-87D0-8D58D268B246}"/>
              </a:ext>
            </a:extLst>
          </p:cNvPr>
          <p:cNvSpPr/>
          <p:nvPr/>
        </p:nvSpPr>
        <p:spPr>
          <a:xfrm>
            <a:off x="6579710" y="3070417"/>
            <a:ext cx="320040" cy="24889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266FBFA-E270-9D4C-9BCA-3CD5186C1C97}"/>
              </a:ext>
            </a:extLst>
          </p:cNvPr>
          <p:cNvSpPr/>
          <p:nvPr/>
        </p:nvSpPr>
        <p:spPr>
          <a:xfrm>
            <a:off x="6899297" y="3065431"/>
            <a:ext cx="320040" cy="256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9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69">
            <a:extLst>
              <a:ext uri="{FF2B5EF4-FFF2-40B4-BE49-F238E27FC236}">
                <a16:creationId xmlns:a16="http://schemas.microsoft.com/office/drawing/2014/main" id="{17C77186-8602-5B43-9300-B1D324230CB1}"/>
              </a:ext>
            </a:extLst>
          </p:cNvPr>
          <p:cNvCxnSpPr/>
          <p:nvPr/>
        </p:nvCxnSpPr>
        <p:spPr>
          <a:xfrm>
            <a:off x="7234802" y="3183455"/>
            <a:ext cx="1124712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E288F75-8B52-134F-993D-389DC25A1BC9}"/>
              </a:ext>
            </a:extLst>
          </p:cNvPr>
          <p:cNvSpPr txBox="1"/>
          <p:nvPr/>
        </p:nvSpPr>
        <p:spPr>
          <a:xfrm>
            <a:off x="2984341" y="5386721"/>
            <a:ext cx="455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，不同</a:t>
            </a:r>
            <a:r>
              <a:rPr lang="en-US" altLang="zh-CN" dirty="0">
                <a:solidFill>
                  <a:schemeClr val="bg1"/>
                </a:solidFill>
              </a:rPr>
              <a:t>ConsumerGroup</a:t>
            </a:r>
            <a:r>
              <a:rPr lang="zh-CN" altLang="en-US" dirty="0">
                <a:solidFill>
                  <a:schemeClr val="bg1"/>
                </a:solidFill>
              </a:rPr>
              <a:t>消费同一份消息。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，不同</a:t>
            </a:r>
            <a:r>
              <a:rPr lang="en-US" altLang="zh-CN" dirty="0">
                <a:solidFill>
                  <a:schemeClr val="bg1"/>
                </a:solidFill>
              </a:rPr>
              <a:t>ConsumerGroup</a:t>
            </a:r>
            <a:r>
              <a:rPr lang="zh-CN" altLang="en-US" dirty="0">
                <a:solidFill>
                  <a:schemeClr val="bg1"/>
                </a:solidFill>
              </a:rPr>
              <a:t>维护自己的偏移。</a:t>
            </a: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34005ED6-6565-1F45-B492-C3D4FEDD0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09809"/>
              </p:ext>
            </p:extLst>
          </p:nvPr>
        </p:nvGraphicFramePr>
        <p:xfrm>
          <a:off x="2006000" y="1810866"/>
          <a:ext cx="73680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618">
                  <a:extLst>
                    <a:ext uri="{9D8B030D-6E8A-4147-A177-3AD203B41FA5}">
                      <a16:colId xmlns:a16="http://schemas.microsoft.com/office/drawing/2014/main" val="1356949405"/>
                    </a:ext>
                  </a:extLst>
                </a:gridCol>
                <a:gridCol w="990612">
                  <a:extLst>
                    <a:ext uri="{9D8B030D-6E8A-4147-A177-3AD203B41FA5}">
                      <a16:colId xmlns:a16="http://schemas.microsoft.com/office/drawing/2014/main" val="2757745171"/>
                    </a:ext>
                  </a:extLst>
                </a:gridCol>
                <a:gridCol w="1473615">
                  <a:extLst>
                    <a:ext uri="{9D8B030D-6E8A-4147-A177-3AD203B41FA5}">
                      <a16:colId xmlns:a16="http://schemas.microsoft.com/office/drawing/2014/main" val="2975937735"/>
                    </a:ext>
                  </a:extLst>
                </a:gridCol>
                <a:gridCol w="1473615">
                  <a:extLst>
                    <a:ext uri="{9D8B030D-6E8A-4147-A177-3AD203B41FA5}">
                      <a16:colId xmlns:a16="http://schemas.microsoft.com/office/drawing/2014/main" val="736221459"/>
                    </a:ext>
                  </a:extLst>
                </a:gridCol>
                <a:gridCol w="1473615">
                  <a:extLst>
                    <a:ext uri="{9D8B030D-6E8A-4147-A177-3AD203B41FA5}">
                      <a16:colId xmlns:a16="http://schemas.microsoft.com/office/drawing/2014/main" val="2694493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err="1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consumerGroup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topic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consumer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queue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offset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87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err="1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consumerGroup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topic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consumer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queue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offset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930982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FF8855A7-3DE0-E94E-BFAB-9B8B8706FC6D}"/>
              </a:ext>
            </a:extLst>
          </p:cNvPr>
          <p:cNvSpPr txBox="1"/>
          <p:nvPr/>
        </p:nvSpPr>
        <p:spPr>
          <a:xfrm>
            <a:off x="8356856" y="2987783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Offset</a:t>
            </a:r>
            <a:r>
              <a:rPr lang="zh-CN" altLang="en-US" dirty="0">
                <a:solidFill>
                  <a:schemeClr val="bg1"/>
                </a:solidFill>
              </a:rPr>
              <a:t>，消息</a:t>
            </a:r>
            <a:r>
              <a:rPr lang="en-US" altLang="zh-CN" dirty="0">
                <a:solidFill>
                  <a:schemeClr val="bg1"/>
                </a:solidFill>
              </a:rPr>
              <a:t>id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右大括号 27">
            <a:extLst>
              <a:ext uri="{FF2B5EF4-FFF2-40B4-BE49-F238E27FC236}">
                <a16:creationId xmlns:a16="http://schemas.microsoft.com/office/drawing/2014/main" id="{ED0A149D-1944-DE4C-93CE-E3FEB0B93463}"/>
              </a:ext>
            </a:extLst>
          </p:cNvPr>
          <p:cNvSpPr/>
          <p:nvPr/>
        </p:nvSpPr>
        <p:spPr>
          <a:xfrm>
            <a:off x="9501836" y="1960725"/>
            <a:ext cx="173255" cy="510139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1FCE58-706B-4B4C-B7AE-0854205ACA32}"/>
              </a:ext>
            </a:extLst>
          </p:cNvPr>
          <p:cNvSpPr txBox="1"/>
          <p:nvPr/>
        </p:nvSpPr>
        <p:spPr>
          <a:xfrm>
            <a:off x="9675091" y="20311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表结构</a:t>
            </a:r>
          </a:p>
        </p:txBody>
      </p:sp>
    </p:spTree>
    <p:extLst>
      <p:ext uri="{BB962C8B-B14F-4D97-AF65-F5344CB8AC3E}">
        <p14:creationId xmlns:p14="http://schemas.microsoft.com/office/powerpoint/2010/main" val="13395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454240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02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动态重平衡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2">
            <a:extLst>
              <a:ext uri="{FF2B5EF4-FFF2-40B4-BE49-F238E27FC236}">
                <a16:creationId xmlns:a16="http://schemas.microsoft.com/office/drawing/2014/main" id="{7E8B239F-59D2-C442-9A3A-AEB494ADAC07}"/>
              </a:ext>
            </a:extLst>
          </p:cNvPr>
          <p:cNvSpPr/>
          <p:nvPr/>
        </p:nvSpPr>
        <p:spPr>
          <a:xfrm>
            <a:off x="3662760" y="2874585"/>
            <a:ext cx="1439502" cy="78765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重平衡器</a:t>
            </a:r>
          </a:p>
        </p:txBody>
      </p:sp>
      <p:sp>
        <p:nvSpPr>
          <p:cNvPr id="6" name="圆角矩形 3">
            <a:extLst>
              <a:ext uri="{FF2B5EF4-FFF2-40B4-BE49-F238E27FC236}">
                <a16:creationId xmlns:a16="http://schemas.microsoft.com/office/drawing/2014/main" id="{12007E42-54D6-CD49-8FD2-01209DE6E2B3}"/>
              </a:ext>
            </a:extLst>
          </p:cNvPr>
          <p:cNvSpPr/>
          <p:nvPr/>
        </p:nvSpPr>
        <p:spPr>
          <a:xfrm>
            <a:off x="847132" y="2019034"/>
            <a:ext cx="1176951" cy="5703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客户加入</a:t>
            </a:r>
          </a:p>
        </p:txBody>
      </p:sp>
      <p:sp>
        <p:nvSpPr>
          <p:cNvPr id="7" name="圆角矩形 46">
            <a:extLst>
              <a:ext uri="{FF2B5EF4-FFF2-40B4-BE49-F238E27FC236}">
                <a16:creationId xmlns:a16="http://schemas.microsoft.com/office/drawing/2014/main" id="{EB5DC215-B3F7-E140-AEDC-ED9F411145A3}"/>
              </a:ext>
            </a:extLst>
          </p:cNvPr>
          <p:cNvSpPr/>
          <p:nvPr/>
        </p:nvSpPr>
        <p:spPr>
          <a:xfrm>
            <a:off x="847131" y="2983227"/>
            <a:ext cx="1176951" cy="5703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客户退出</a:t>
            </a:r>
          </a:p>
        </p:txBody>
      </p:sp>
      <p:sp>
        <p:nvSpPr>
          <p:cNvPr id="8" name="圆角矩形 47">
            <a:extLst>
              <a:ext uri="{FF2B5EF4-FFF2-40B4-BE49-F238E27FC236}">
                <a16:creationId xmlns:a16="http://schemas.microsoft.com/office/drawing/2014/main" id="{BA371CC3-B199-DD42-AADF-6D30FE85F52E}"/>
              </a:ext>
            </a:extLst>
          </p:cNvPr>
          <p:cNvSpPr/>
          <p:nvPr/>
        </p:nvSpPr>
        <p:spPr>
          <a:xfrm>
            <a:off x="847131" y="4013813"/>
            <a:ext cx="1176951" cy="5703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扩容</a:t>
            </a:r>
          </a:p>
        </p:txBody>
      </p:sp>
      <p:cxnSp>
        <p:nvCxnSpPr>
          <p:cNvPr id="9" name="直接箭头连接符 53">
            <a:extLst>
              <a:ext uri="{FF2B5EF4-FFF2-40B4-BE49-F238E27FC236}">
                <a16:creationId xmlns:a16="http://schemas.microsoft.com/office/drawing/2014/main" id="{A55EEDDA-4D7C-9E48-92A5-860DB973A36C}"/>
              </a:ext>
            </a:extLst>
          </p:cNvPr>
          <p:cNvCxnSpPr>
            <a:stCxn id="5" idx="1"/>
            <a:endCxn id="6" idx="3"/>
          </p:cNvCxnSpPr>
          <p:nvPr/>
        </p:nvCxnSpPr>
        <p:spPr>
          <a:xfrm flipH="1" flipV="1">
            <a:off x="2024083" y="2304218"/>
            <a:ext cx="1638677" cy="964193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54">
            <a:extLst>
              <a:ext uri="{FF2B5EF4-FFF2-40B4-BE49-F238E27FC236}">
                <a16:creationId xmlns:a16="http://schemas.microsoft.com/office/drawing/2014/main" id="{20F87509-81F0-9B4B-ABF7-56B8368CB913}"/>
              </a:ext>
            </a:extLst>
          </p:cNvPr>
          <p:cNvCxnSpPr>
            <a:stCxn id="5" idx="1"/>
            <a:endCxn id="8" idx="3"/>
          </p:cNvCxnSpPr>
          <p:nvPr/>
        </p:nvCxnSpPr>
        <p:spPr>
          <a:xfrm flipH="1">
            <a:off x="2024082" y="3268411"/>
            <a:ext cx="1638678" cy="1030586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55">
            <a:extLst>
              <a:ext uri="{FF2B5EF4-FFF2-40B4-BE49-F238E27FC236}">
                <a16:creationId xmlns:a16="http://schemas.microsoft.com/office/drawing/2014/main" id="{3DD9511F-60C3-434D-9908-90CA182B1CDB}"/>
              </a:ext>
            </a:extLst>
          </p:cNvPr>
          <p:cNvCxnSpPr>
            <a:stCxn id="5" idx="1"/>
            <a:endCxn id="7" idx="3"/>
          </p:cNvCxnSpPr>
          <p:nvPr/>
        </p:nvCxnSpPr>
        <p:spPr>
          <a:xfrm flipH="1">
            <a:off x="2024082" y="3268411"/>
            <a:ext cx="1638678" cy="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7EACFD-7BFB-B545-96E4-3FA1343677B8}"/>
              </a:ext>
            </a:extLst>
          </p:cNvPr>
          <p:cNvSpPr txBox="1"/>
          <p:nvPr/>
        </p:nvSpPr>
        <p:spPr>
          <a:xfrm>
            <a:off x="2520255" y="30837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监控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0A5505-72A9-494F-95BF-0CE42FDCC855}"/>
              </a:ext>
            </a:extLst>
          </p:cNvPr>
          <p:cNvSpPr/>
          <p:nvPr/>
        </p:nvSpPr>
        <p:spPr>
          <a:xfrm>
            <a:off x="6463299" y="1607099"/>
            <a:ext cx="1756372" cy="3322622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22">
            <a:extLst>
              <a:ext uri="{FF2B5EF4-FFF2-40B4-BE49-F238E27FC236}">
                <a16:creationId xmlns:a16="http://schemas.microsoft.com/office/drawing/2014/main" id="{01E19DFA-C67E-C64F-A32C-782F5761F3CA}"/>
              </a:ext>
            </a:extLst>
          </p:cNvPr>
          <p:cNvSpPr/>
          <p:nvPr/>
        </p:nvSpPr>
        <p:spPr>
          <a:xfrm>
            <a:off x="6653421" y="1794911"/>
            <a:ext cx="1448555" cy="73111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Queue1</a:t>
            </a:r>
          </a:p>
          <a:p>
            <a:pPr algn="ctr"/>
            <a:r>
              <a:rPr lang="en-US" altLang="zh-CN" dirty="0"/>
              <a:t>C1</a:t>
            </a:r>
            <a:endParaRPr lang="zh-CN" altLang="en-US" dirty="0"/>
          </a:p>
        </p:txBody>
      </p:sp>
      <p:sp>
        <p:nvSpPr>
          <p:cNvPr id="15" name="圆角矩形 64">
            <a:extLst>
              <a:ext uri="{FF2B5EF4-FFF2-40B4-BE49-F238E27FC236}">
                <a16:creationId xmlns:a16="http://schemas.microsoft.com/office/drawing/2014/main" id="{1B9144CD-D62B-AC4B-A159-7609D0BC10F5}"/>
              </a:ext>
            </a:extLst>
          </p:cNvPr>
          <p:cNvSpPr/>
          <p:nvPr/>
        </p:nvSpPr>
        <p:spPr>
          <a:xfrm>
            <a:off x="6653421" y="2839477"/>
            <a:ext cx="1448555" cy="73111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Queue2</a:t>
            </a:r>
          </a:p>
          <a:p>
            <a:pPr algn="ctr"/>
            <a:r>
              <a:rPr lang="en-US" altLang="zh-CN" dirty="0"/>
              <a:t>C2</a:t>
            </a:r>
            <a:endParaRPr lang="zh-CN" altLang="en-US" dirty="0"/>
          </a:p>
        </p:txBody>
      </p:sp>
      <p:sp>
        <p:nvSpPr>
          <p:cNvPr id="16" name="圆角矩形 65">
            <a:extLst>
              <a:ext uri="{FF2B5EF4-FFF2-40B4-BE49-F238E27FC236}">
                <a16:creationId xmlns:a16="http://schemas.microsoft.com/office/drawing/2014/main" id="{A67B5AEE-2795-F143-BD60-74FFF67760B0}"/>
              </a:ext>
            </a:extLst>
          </p:cNvPr>
          <p:cNvSpPr/>
          <p:nvPr/>
        </p:nvSpPr>
        <p:spPr>
          <a:xfrm>
            <a:off x="6653421" y="3884043"/>
            <a:ext cx="1448555" cy="73111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Queue3</a:t>
            </a:r>
          </a:p>
          <a:p>
            <a:pPr algn="ctr"/>
            <a:r>
              <a:rPr lang="en-US" altLang="zh-CN" dirty="0"/>
              <a:t>C3</a:t>
            </a:r>
            <a:endParaRPr lang="zh-CN" altLang="en-US" dirty="0"/>
          </a:p>
        </p:txBody>
      </p:sp>
      <p:cxnSp>
        <p:nvCxnSpPr>
          <p:cNvPr id="17" name="直接箭头连接符 61">
            <a:extLst>
              <a:ext uri="{FF2B5EF4-FFF2-40B4-BE49-F238E27FC236}">
                <a16:creationId xmlns:a16="http://schemas.microsoft.com/office/drawing/2014/main" id="{87894BB2-FBF6-1C47-8904-DECE857BBEDE}"/>
              </a:ext>
            </a:extLst>
          </p:cNvPr>
          <p:cNvCxnSpPr>
            <a:stCxn id="5" idx="3"/>
            <a:endCxn id="13" idx="1"/>
          </p:cNvCxnSpPr>
          <p:nvPr/>
        </p:nvCxnSpPr>
        <p:spPr>
          <a:xfrm flipV="1">
            <a:off x="5102262" y="3268410"/>
            <a:ext cx="1361037" cy="1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B597523-2640-9447-9DC1-611D60F8F656}"/>
              </a:ext>
            </a:extLst>
          </p:cNvPr>
          <p:cNvSpPr/>
          <p:nvPr/>
        </p:nvSpPr>
        <p:spPr>
          <a:xfrm>
            <a:off x="9211782" y="1658003"/>
            <a:ext cx="1756372" cy="3322622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68">
            <a:extLst>
              <a:ext uri="{FF2B5EF4-FFF2-40B4-BE49-F238E27FC236}">
                <a16:creationId xmlns:a16="http://schemas.microsoft.com/office/drawing/2014/main" id="{4BAF5B09-3F16-654B-872D-A2C169421E1F}"/>
              </a:ext>
            </a:extLst>
          </p:cNvPr>
          <p:cNvSpPr/>
          <p:nvPr/>
        </p:nvSpPr>
        <p:spPr>
          <a:xfrm>
            <a:off x="9401904" y="1845815"/>
            <a:ext cx="1448555" cy="73111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Queue1</a:t>
            </a:r>
          </a:p>
          <a:p>
            <a:pPr algn="ctr"/>
            <a:r>
              <a:rPr lang="en-US" altLang="zh-CN" dirty="0"/>
              <a:t>C1</a:t>
            </a:r>
            <a:endParaRPr lang="zh-CN" altLang="en-US" dirty="0"/>
          </a:p>
        </p:txBody>
      </p:sp>
      <p:sp>
        <p:nvSpPr>
          <p:cNvPr id="20" name="圆角矩形 69">
            <a:extLst>
              <a:ext uri="{FF2B5EF4-FFF2-40B4-BE49-F238E27FC236}">
                <a16:creationId xmlns:a16="http://schemas.microsoft.com/office/drawing/2014/main" id="{5529B45E-B0B7-C14B-AF20-C1750D106CEF}"/>
              </a:ext>
            </a:extLst>
          </p:cNvPr>
          <p:cNvSpPr/>
          <p:nvPr/>
        </p:nvSpPr>
        <p:spPr>
          <a:xfrm>
            <a:off x="9401904" y="2890381"/>
            <a:ext cx="1448555" cy="73111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Queue2</a:t>
            </a:r>
          </a:p>
          <a:p>
            <a:pPr algn="ctr"/>
            <a:r>
              <a:rPr lang="en-US" altLang="zh-CN" dirty="0"/>
              <a:t>C1</a:t>
            </a:r>
            <a:endParaRPr lang="zh-CN" altLang="en-US" dirty="0"/>
          </a:p>
        </p:txBody>
      </p:sp>
      <p:sp>
        <p:nvSpPr>
          <p:cNvPr id="21" name="圆角矩形 70">
            <a:extLst>
              <a:ext uri="{FF2B5EF4-FFF2-40B4-BE49-F238E27FC236}">
                <a16:creationId xmlns:a16="http://schemas.microsoft.com/office/drawing/2014/main" id="{48BC8440-3739-D14E-99E6-4AA5F110F6C9}"/>
              </a:ext>
            </a:extLst>
          </p:cNvPr>
          <p:cNvSpPr/>
          <p:nvPr/>
        </p:nvSpPr>
        <p:spPr>
          <a:xfrm>
            <a:off x="9401904" y="3934947"/>
            <a:ext cx="1448555" cy="73111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Queue3</a:t>
            </a:r>
          </a:p>
          <a:p>
            <a:pPr algn="ctr"/>
            <a:r>
              <a:rPr lang="en-US" altLang="zh-CN" dirty="0"/>
              <a:t>C2</a:t>
            </a:r>
            <a:endParaRPr lang="zh-CN" altLang="en-US" dirty="0"/>
          </a:p>
        </p:txBody>
      </p:sp>
      <p:cxnSp>
        <p:nvCxnSpPr>
          <p:cNvPr id="22" name="直接箭头连接符 66">
            <a:extLst>
              <a:ext uri="{FF2B5EF4-FFF2-40B4-BE49-F238E27FC236}">
                <a16:creationId xmlns:a16="http://schemas.microsoft.com/office/drawing/2014/main" id="{2828782E-D7D2-A74A-A7DF-8696AB97B9C0}"/>
              </a:ext>
            </a:extLst>
          </p:cNvPr>
          <p:cNvCxnSpPr/>
          <p:nvPr/>
        </p:nvCxnSpPr>
        <p:spPr>
          <a:xfrm flipV="1">
            <a:off x="8219671" y="3205034"/>
            <a:ext cx="992111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4CFAEF5-D18C-6744-9A16-64FEAFE2A5F6}"/>
              </a:ext>
            </a:extLst>
          </p:cNvPr>
          <p:cNvSpPr txBox="1"/>
          <p:nvPr/>
        </p:nvSpPr>
        <p:spPr>
          <a:xfrm>
            <a:off x="6902903" y="12082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分配前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7C7425F-3101-E544-84FC-1F10CA8BB4C5}"/>
              </a:ext>
            </a:extLst>
          </p:cNvPr>
          <p:cNvSpPr txBox="1"/>
          <p:nvPr/>
        </p:nvSpPr>
        <p:spPr>
          <a:xfrm>
            <a:off x="9687599" y="12377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分配后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29D98E6-3394-D24C-A335-7D8631DD8DFA}"/>
              </a:ext>
            </a:extLst>
          </p:cNvPr>
          <p:cNvSpPr txBox="1"/>
          <p:nvPr/>
        </p:nvSpPr>
        <p:spPr>
          <a:xfrm>
            <a:off x="5320912" y="30837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重平衡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8C4910-48A4-4341-B91A-07EBAF13DF12}"/>
              </a:ext>
            </a:extLst>
          </p:cNvPr>
          <p:cNvSpPr txBox="1"/>
          <p:nvPr/>
        </p:nvSpPr>
        <p:spPr>
          <a:xfrm>
            <a:off x="313054" y="5462360"/>
            <a:ext cx="11431334" cy="92333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注</a:t>
            </a:r>
            <a:r>
              <a:rPr lang="en-US" altLang="zh-CN" dirty="0">
                <a:solidFill>
                  <a:schemeClr val="bg1"/>
                </a:solidFill>
              </a:rPr>
              <a:t>:  C1, C2, C3</a:t>
            </a:r>
            <a:r>
              <a:rPr lang="zh-CN" altLang="en-US" dirty="0">
                <a:solidFill>
                  <a:schemeClr val="bg1"/>
                </a:solidFill>
              </a:rPr>
              <a:t>代表一个</a:t>
            </a:r>
            <a:r>
              <a:rPr lang="en-US" altLang="zh-CN" dirty="0">
                <a:solidFill>
                  <a:schemeClr val="bg1"/>
                </a:solidFill>
              </a:rPr>
              <a:t>consumer</a:t>
            </a:r>
            <a:r>
              <a:rPr lang="zh-CN" altLang="en-US" dirty="0">
                <a:solidFill>
                  <a:schemeClr val="bg1"/>
                </a:solidFill>
              </a:rPr>
              <a:t>组中的实例。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Queue1,Queue2,Queue3</a:t>
            </a:r>
            <a:r>
              <a:rPr lang="zh-CN" altLang="en-US" dirty="0">
                <a:solidFill>
                  <a:schemeClr val="bg1"/>
                </a:solidFill>
              </a:rPr>
              <a:t>代表一个消费者组中的</a:t>
            </a:r>
            <a:r>
              <a:rPr lang="en-US" altLang="zh-CN" dirty="0">
                <a:solidFill>
                  <a:schemeClr val="bg1"/>
                </a:solidFill>
              </a:rPr>
              <a:t>queue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</a:t>
            </a:r>
            <a:r>
              <a:rPr lang="zh-CN" altLang="en-US" dirty="0">
                <a:solidFill>
                  <a:schemeClr val="bg1"/>
                </a:solidFill>
              </a:rPr>
              <a:t>分配完成后会将重平衡结果通知给</a:t>
            </a:r>
            <a:r>
              <a:rPr lang="en-US" altLang="zh-CN" dirty="0">
                <a:solidFill>
                  <a:schemeClr val="bg1"/>
                </a:solidFill>
              </a:rPr>
              <a:t>consumer</a:t>
            </a:r>
            <a:r>
              <a:rPr lang="zh-CN" altLang="en-US" dirty="0">
                <a:solidFill>
                  <a:schemeClr val="bg1"/>
                </a:solidFill>
              </a:rPr>
              <a:t>实例，</a:t>
            </a:r>
            <a:r>
              <a:rPr lang="en-US" altLang="zh-CN" dirty="0">
                <a:solidFill>
                  <a:schemeClr val="bg1"/>
                </a:solidFill>
              </a:rPr>
              <a:t>consumer</a:t>
            </a:r>
            <a:r>
              <a:rPr lang="zh-CN" altLang="en-US" dirty="0">
                <a:solidFill>
                  <a:schemeClr val="bg1"/>
                </a:solidFill>
              </a:rPr>
              <a:t>实例会提交自己的偏移量，然后重新拉取消费</a:t>
            </a:r>
          </a:p>
        </p:txBody>
      </p:sp>
    </p:spTree>
    <p:extLst>
      <p:ext uri="{BB962C8B-B14F-4D97-AF65-F5344CB8AC3E}">
        <p14:creationId xmlns:p14="http://schemas.microsoft.com/office/powerpoint/2010/main" val="341095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7" y="227132"/>
            <a:ext cx="295573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02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定时器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FD33D0A-B0B8-1744-8FFC-8011A6408472}"/>
              </a:ext>
            </a:extLst>
          </p:cNvPr>
          <p:cNvSpPr txBox="1"/>
          <p:nvPr/>
        </p:nvSpPr>
        <p:spPr>
          <a:xfrm>
            <a:off x="5038338" y="2595366"/>
            <a:ext cx="201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定时清理历史数据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3C15781-D4BB-6D49-BCF4-3DB1A333599E}"/>
              </a:ext>
            </a:extLst>
          </p:cNvPr>
          <p:cNvSpPr/>
          <p:nvPr/>
        </p:nvSpPr>
        <p:spPr>
          <a:xfrm>
            <a:off x="1766597" y="2071191"/>
            <a:ext cx="2292072" cy="20451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定时器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17FF759-58E5-D74C-BC32-C250F218AEC2}"/>
              </a:ext>
            </a:extLst>
          </p:cNvPr>
          <p:cNvSpPr/>
          <p:nvPr/>
        </p:nvSpPr>
        <p:spPr>
          <a:xfrm>
            <a:off x="7634743" y="2071191"/>
            <a:ext cx="2292072" cy="20451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queue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29">
            <a:extLst>
              <a:ext uri="{FF2B5EF4-FFF2-40B4-BE49-F238E27FC236}">
                <a16:creationId xmlns:a16="http://schemas.microsoft.com/office/drawing/2014/main" id="{EEA52320-82F6-1C44-A225-138A1F6EEAE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058669" y="3093746"/>
            <a:ext cx="357607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008FF1C-10CD-0049-8297-E010C1976F5E}"/>
              </a:ext>
            </a:extLst>
          </p:cNvPr>
          <p:cNvSpPr txBox="1"/>
          <p:nvPr/>
        </p:nvSpPr>
        <p:spPr>
          <a:xfrm>
            <a:off x="4838168" y="3260531"/>
            <a:ext cx="22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定时检查，堆积告警</a:t>
            </a:r>
          </a:p>
        </p:txBody>
      </p:sp>
    </p:spTree>
    <p:extLst>
      <p:ext uri="{BB962C8B-B14F-4D97-AF65-F5344CB8AC3E}">
        <p14:creationId xmlns:p14="http://schemas.microsoft.com/office/powerpoint/2010/main" val="104549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7" y="227132"/>
            <a:ext cx="295573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02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多语言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>
            <a:extLst>
              <a:ext uri="{FF2B5EF4-FFF2-40B4-BE49-F238E27FC236}">
                <a16:creationId xmlns:a16="http://schemas.microsoft.com/office/drawing/2014/main" id="{299F61E4-AA21-E94F-B204-C5C61A330A2E}"/>
              </a:ext>
            </a:extLst>
          </p:cNvPr>
          <p:cNvSpPr/>
          <p:nvPr/>
        </p:nvSpPr>
        <p:spPr>
          <a:xfrm>
            <a:off x="865535" y="2677789"/>
            <a:ext cx="1135456" cy="6246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broker</a:t>
            </a:r>
            <a:endParaRPr lang="zh-CN" altLang="en-US" dirty="0"/>
          </a:p>
        </p:txBody>
      </p:sp>
      <p:cxnSp>
        <p:nvCxnSpPr>
          <p:cNvPr id="6" name="直接箭头连接符 9">
            <a:extLst>
              <a:ext uri="{FF2B5EF4-FFF2-40B4-BE49-F238E27FC236}">
                <a16:creationId xmlns:a16="http://schemas.microsoft.com/office/drawing/2014/main" id="{1277E27F-E370-F94E-8AB5-7B62CD55E158}"/>
              </a:ext>
            </a:extLst>
          </p:cNvPr>
          <p:cNvCxnSpPr>
            <a:endCxn id="5" idx="3"/>
          </p:cNvCxnSpPr>
          <p:nvPr/>
        </p:nvCxnSpPr>
        <p:spPr>
          <a:xfrm flipH="1">
            <a:off x="2000991" y="2990133"/>
            <a:ext cx="1660556" cy="1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5C7BC65-720E-E44F-9E32-2A01F2A55DC6}"/>
              </a:ext>
            </a:extLst>
          </p:cNvPr>
          <p:cNvSpPr txBox="1"/>
          <p:nvPr/>
        </p:nvSpPr>
        <p:spPr>
          <a:xfrm>
            <a:off x="2190709" y="2620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1,</a:t>
            </a:r>
            <a:r>
              <a:rPr lang="zh-CN" altLang="en-US" dirty="0">
                <a:solidFill>
                  <a:schemeClr val="bg1"/>
                </a:solidFill>
              </a:rPr>
              <a:t>拉取消息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431321D-3EB5-6A44-BA9D-08911C80FF34}"/>
              </a:ext>
            </a:extLst>
          </p:cNvPr>
          <p:cNvSpPr/>
          <p:nvPr/>
        </p:nvSpPr>
        <p:spPr>
          <a:xfrm>
            <a:off x="9303413" y="2666154"/>
            <a:ext cx="1738266" cy="5613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远程实例方法</a:t>
            </a:r>
          </a:p>
        </p:txBody>
      </p:sp>
      <p:cxnSp>
        <p:nvCxnSpPr>
          <p:cNvPr id="9" name="直接箭头连接符 12">
            <a:extLst>
              <a:ext uri="{FF2B5EF4-FFF2-40B4-BE49-F238E27FC236}">
                <a16:creationId xmlns:a16="http://schemas.microsoft.com/office/drawing/2014/main" id="{195EAE60-2397-3345-8FF8-789085F738FA}"/>
              </a:ext>
            </a:extLst>
          </p:cNvPr>
          <p:cNvCxnSpPr>
            <a:stCxn id="18" idx="3"/>
            <a:endCxn id="8" idx="1"/>
          </p:cNvCxnSpPr>
          <p:nvPr/>
        </p:nvCxnSpPr>
        <p:spPr>
          <a:xfrm flipV="1">
            <a:off x="7791867" y="2946811"/>
            <a:ext cx="1511546" cy="20078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F432313-15E9-6541-914C-26CEC1F644AA}"/>
              </a:ext>
            </a:extLst>
          </p:cNvPr>
          <p:cNvSpPr txBox="1"/>
          <p:nvPr/>
        </p:nvSpPr>
        <p:spPr>
          <a:xfrm>
            <a:off x="7957607" y="2606128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2,http</a:t>
            </a:r>
            <a:r>
              <a:rPr lang="zh-CN" altLang="en-US" dirty="0">
                <a:solidFill>
                  <a:schemeClr val="bg1"/>
                </a:solidFill>
              </a:rPr>
              <a:t>调用</a:t>
            </a: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B9742A70-75F8-1646-9E41-471DB29FA533}"/>
              </a:ext>
            </a:extLst>
          </p:cNvPr>
          <p:cNvSpPr/>
          <p:nvPr/>
        </p:nvSpPr>
        <p:spPr>
          <a:xfrm rot="5400000">
            <a:off x="7305894" y="2036883"/>
            <a:ext cx="587546" cy="5332777"/>
          </a:xfrm>
          <a:prstGeom prst="rightBrace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2681F8-86E5-034A-AA76-8636296457C3}"/>
              </a:ext>
            </a:extLst>
          </p:cNvPr>
          <p:cNvSpPr txBox="1"/>
          <p:nvPr/>
        </p:nvSpPr>
        <p:spPr>
          <a:xfrm>
            <a:off x="5531682" y="5189069"/>
            <a:ext cx="452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Proxy</a:t>
            </a:r>
            <a:r>
              <a:rPr lang="zh-CN" altLang="en-US" dirty="0">
                <a:solidFill>
                  <a:schemeClr val="bg1"/>
                </a:solidFill>
              </a:rPr>
              <a:t>实例和远程实例不在同一进程中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75B3F6B-816A-E84B-8A83-5C89831AD088}"/>
              </a:ext>
            </a:extLst>
          </p:cNvPr>
          <p:cNvSpPr/>
          <p:nvPr/>
        </p:nvSpPr>
        <p:spPr>
          <a:xfrm>
            <a:off x="3689489" y="2451497"/>
            <a:ext cx="2196220" cy="1032140"/>
          </a:xfrm>
          <a:prstGeom prst="round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A2A1651-AAD1-8149-9EA5-83E5348239C4}"/>
              </a:ext>
            </a:extLst>
          </p:cNvPr>
          <p:cNvSpPr/>
          <p:nvPr/>
        </p:nvSpPr>
        <p:spPr>
          <a:xfrm>
            <a:off x="3774200" y="2670394"/>
            <a:ext cx="1931262" cy="34056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Mq</a:t>
            </a:r>
            <a:r>
              <a:rPr lang="en-US" altLang="zh-CN" dirty="0"/>
              <a:t> client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DBA48E-52C8-3246-A5D6-614099C58F9F}"/>
              </a:ext>
            </a:extLst>
          </p:cNvPr>
          <p:cNvSpPr txBox="1"/>
          <p:nvPr/>
        </p:nvSpPr>
        <p:spPr>
          <a:xfrm>
            <a:off x="4292735" y="3011595"/>
            <a:ext cx="11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proxy</a:t>
            </a:r>
            <a:r>
              <a:rPr lang="zh-CN" altLang="en-US" sz="1400" dirty="0">
                <a:solidFill>
                  <a:schemeClr val="bg1"/>
                </a:solidFill>
              </a:rPr>
              <a:t>实例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F777CB-ED48-3045-B292-B83449A71742}"/>
              </a:ext>
            </a:extLst>
          </p:cNvPr>
          <p:cNvSpPr txBox="1"/>
          <p:nvPr/>
        </p:nvSpPr>
        <p:spPr>
          <a:xfrm>
            <a:off x="9075130" y="3922050"/>
            <a:ext cx="2194832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 err="1">
                <a:solidFill>
                  <a:schemeClr val="bg1"/>
                </a:solidFill>
              </a:rPr>
              <a:t>php</a:t>
            </a:r>
            <a:r>
              <a:rPr lang="zh-CN" altLang="en-US" dirty="0">
                <a:solidFill>
                  <a:schemeClr val="bg1"/>
                </a:solidFill>
              </a:rPr>
              <a:t>等接口</a:t>
            </a:r>
          </a:p>
        </p:txBody>
      </p:sp>
      <p:cxnSp>
        <p:nvCxnSpPr>
          <p:cNvPr id="17" name="直接箭头连接符 23">
            <a:extLst>
              <a:ext uri="{FF2B5EF4-FFF2-40B4-BE49-F238E27FC236}">
                <a16:creationId xmlns:a16="http://schemas.microsoft.com/office/drawing/2014/main" id="{EE539B30-5D63-DF49-8FA4-8263A61287F9}"/>
              </a:ext>
            </a:extLst>
          </p:cNvPr>
          <p:cNvCxnSpPr>
            <a:stCxn id="8" idx="2"/>
            <a:endCxn id="16" idx="0"/>
          </p:cNvCxnSpPr>
          <p:nvPr/>
        </p:nvCxnSpPr>
        <p:spPr>
          <a:xfrm>
            <a:off x="10172546" y="3227468"/>
            <a:ext cx="0" cy="694582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7BA5A37-32F4-2D41-9406-11E891219330}"/>
              </a:ext>
            </a:extLst>
          </p:cNvPr>
          <p:cNvSpPr/>
          <p:nvPr/>
        </p:nvSpPr>
        <p:spPr>
          <a:xfrm>
            <a:off x="6540177" y="2686232"/>
            <a:ext cx="1251690" cy="5613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本地方法</a:t>
            </a:r>
          </a:p>
        </p:txBody>
      </p:sp>
      <p:cxnSp>
        <p:nvCxnSpPr>
          <p:cNvPr id="19" name="直接箭头连接符 6">
            <a:extLst>
              <a:ext uri="{FF2B5EF4-FFF2-40B4-BE49-F238E27FC236}">
                <a16:creationId xmlns:a16="http://schemas.microsoft.com/office/drawing/2014/main" id="{DD442AA8-7CC8-E441-A075-276CFA9E065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5885709" y="2966889"/>
            <a:ext cx="654468" cy="6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42">
            <a:extLst>
              <a:ext uri="{FF2B5EF4-FFF2-40B4-BE49-F238E27FC236}">
                <a16:creationId xmlns:a16="http://schemas.microsoft.com/office/drawing/2014/main" id="{EC4310F2-B5CF-8843-A61C-AFE9C1B21F55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5885709" y="2966889"/>
            <a:ext cx="654468" cy="678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21A533E-85B7-0247-ACA2-FD77CFB671BD}"/>
              </a:ext>
            </a:extLst>
          </p:cNvPr>
          <p:cNvSpPr/>
          <p:nvPr/>
        </p:nvSpPr>
        <p:spPr>
          <a:xfrm>
            <a:off x="3575785" y="2178678"/>
            <a:ext cx="4302493" cy="1530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52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7" y="227132"/>
            <a:ext cx="295573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02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总结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5A34E42-4FA6-F74B-87B5-01A2C504A22D}"/>
              </a:ext>
            </a:extLst>
          </p:cNvPr>
          <p:cNvSpPr/>
          <p:nvPr/>
        </p:nvSpPr>
        <p:spPr>
          <a:xfrm>
            <a:off x="8115835" y="2371453"/>
            <a:ext cx="1720158" cy="21926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85A3F9-8CB1-1448-BBFE-208E8ACACA02}"/>
              </a:ext>
            </a:extLst>
          </p:cNvPr>
          <p:cNvSpPr/>
          <p:nvPr/>
        </p:nvSpPr>
        <p:spPr>
          <a:xfrm>
            <a:off x="4701002" y="2212148"/>
            <a:ext cx="1580586" cy="1387581"/>
          </a:xfrm>
          <a:prstGeom prst="rect">
            <a:avLst/>
          </a:prstGeom>
          <a:noFill/>
          <a:ln>
            <a:solidFill>
              <a:schemeClr val="accent5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圆角矩形 24">
            <a:extLst>
              <a:ext uri="{FF2B5EF4-FFF2-40B4-BE49-F238E27FC236}">
                <a16:creationId xmlns:a16="http://schemas.microsoft.com/office/drawing/2014/main" id="{859F8B84-CC5B-1C42-8D16-1EECD7233C58}"/>
              </a:ext>
            </a:extLst>
          </p:cNvPr>
          <p:cNvSpPr/>
          <p:nvPr/>
        </p:nvSpPr>
        <p:spPr>
          <a:xfrm>
            <a:off x="1149792" y="2548826"/>
            <a:ext cx="1367073" cy="73333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Producer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8" name="直接连接符 37">
            <a:extLst>
              <a:ext uri="{FF2B5EF4-FFF2-40B4-BE49-F238E27FC236}">
                <a16:creationId xmlns:a16="http://schemas.microsoft.com/office/drawing/2014/main" id="{8BB4F1A7-BE74-1649-94C6-E386BA682EF6}"/>
              </a:ext>
            </a:extLst>
          </p:cNvPr>
          <p:cNvCxnSpPr/>
          <p:nvPr/>
        </p:nvCxnSpPr>
        <p:spPr>
          <a:xfrm flipH="1">
            <a:off x="3668167" y="2154393"/>
            <a:ext cx="7541" cy="322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38">
            <a:extLst>
              <a:ext uri="{FF2B5EF4-FFF2-40B4-BE49-F238E27FC236}">
                <a16:creationId xmlns:a16="http://schemas.microsoft.com/office/drawing/2014/main" id="{B98FF2C3-E1CE-EB4F-9A90-2DA448722970}"/>
              </a:ext>
            </a:extLst>
          </p:cNvPr>
          <p:cNvCxnSpPr/>
          <p:nvPr/>
        </p:nvCxnSpPr>
        <p:spPr>
          <a:xfrm>
            <a:off x="3675708" y="2521058"/>
            <a:ext cx="1158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38">
            <a:extLst>
              <a:ext uri="{FF2B5EF4-FFF2-40B4-BE49-F238E27FC236}">
                <a16:creationId xmlns:a16="http://schemas.microsoft.com/office/drawing/2014/main" id="{1067941D-8E2B-4041-AEED-E7B03C81535E}"/>
              </a:ext>
            </a:extLst>
          </p:cNvPr>
          <p:cNvSpPr/>
          <p:nvPr/>
        </p:nvSpPr>
        <p:spPr>
          <a:xfrm>
            <a:off x="4838319" y="2332432"/>
            <a:ext cx="1367073" cy="37097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圆角矩形 39">
            <a:extLst>
              <a:ext uri="{FF2B5EF4-FFF2-40B4-BE49-F238E27FC236}">
                <a16:creationId xmlns:a16="http://schemas.microsoft.com/office/drawing/2014/main" id="{F3CDDEA9-7428-9741-A7C3-08735B502ADD}"/>
              </a:ext>
            </a:extLst>
          </p:cNvPr>
          <p:cNvSpPr/>
          <p:nvPr/>
        </p:nvSpPr>
        <p:spPr>
          <a:xfrm>
            <a:off x="4844285" y="3056674"/>
            <a:ext cx="1367073" cy="3906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接箭头连接符 41">
            <a:extLst>
              <a:ext uri="{FF2B5EF4-FFF2-40B4-BE49-F238E27FC236}">
                <a16:creationId xmlns:a16="http://schemas.microsoft.com/office/drawing/2014/main" id="{0DF1C456-D557-EA41-AFF2-0B74B597CA9D}"/>
              </a:ext>
            </a:extLst>
          </p:cNvPr>
          <p:cNvCxnSpPr/>
          <p:nvPr/>
        </p:nvCxnSpPr>
        <p:spPr>
          <a:xfrm>
            <a:off x="3683250" y="3278599"/>
            <a:ext cx="1158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3DD7686-9CDB-574E-83DD-CE1F1163F74F}"/>
              </a:ext>
            </a:extLst>
          </p:cNvPr>
          <p:cNvSpPr/>
          <p:nvPr/>
        </p:nvSpPr>
        <p:spPr>
          <a:xfrm>
            <a:off x="4708537" y="3818855"/>
            <a:ext cx="1573051" cy="1459316"/>
          </a:xfrm>
          <a:prstGeom prst="rect">
            <a:avLst/>
          </a:prstGeom>
          <a:noFill/>
          <a:ln>
            <a:solidFill>
              <a:schemeClr val="accent5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43">
            <a:extLst>
              <a:ext uri="{FF2B5EF4-FFF2-40B4-BE49-F238E27FC236}">
                <a16:creationId xmlns:a16="http://schemas.microsoft.com/office/drawing/2014/main" id="{7029E753-DF4A-9249-9726-4AB6E93F48E4}"/>
              </a:ext>
            </a:extLst>
          </p:cNvPr>
          <p:cNvCxnSpPr>
            <a:endCxn id="15" idx="1"/>
          </p:cNvCxnSpPr>
          <p:nvPr/>
        </p:nvCxnSpPr>
        <p:spPr>
          <a:xfrm>
            <a:off x="3668167" y="4160070"/>
            <a:ext cx="11739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58">
            <a:extLst>
              <a:ext uri="{FF2B5EF4-FFF2-40B4-BE49-F238E27FC236}">
                <a16:creationId xmlns:a16="http://schemas.microsoft.com/office/drawing/2014/main" id="{0740A16F-E2D4-CC41-BEC2-A275BB89D7C9}"/>
              </a:ext>
            </a:extLst>
          </p:cNvPr>
          <p:cNvSpPr/>
          <p:nvPr/>
        </p:nvSpPr>
        <p:spPr>
          <a:xfrm>
            <a:off x="4842092" y="3974584"/>
            <a:ext cx="1367073" cy="37097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圆角矩形 59">
            <a:extLst>
              <a:ext uri="{FF2B5EF4-FFF2-40B4-BE49-F238E27FC236}">
                <a16:creationId xmlns:a16="http://schemas.microsoft.com/office/drawing/2014/main" id="{FD46C6B2-113E-3646-92B3-899E2BA9E7B2}"/>
              </a:ext>
            </a:extLst>
          </p:cNvPr>
          <p:cNvSpPr/>
          <p:nvPr/>
        </p:nvSpPr>
        <p:spPr>
          <a:xfrm>
            <a:off x="4827009" y="4707997"/>
            <a:ext cx="1367073" cy="3906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C4147F-654B-7B4A-8E43-1DB9808A48D2}"/>
              </a:ext>
            </a:extLst>
          </p:cNvPr>
          <p:cNvSpPr txBox="1"/>
          <p:nvPr/>
        </p:nvSpPr>
        <p:spPr>
          <a:xfrm>
            <a:off x="5069744" y="4323939"/>
            <a:ext cx="8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TopicB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47">
            <a:extLst>
              <a:ext uri="{FF2B5EF4-FFF2-40B4-BE49-F238E27FC236}">
                <a16:creationId xmlns:a16="http://schemas.microsoft.com/office/drawing/2014/main" id="{52FAFA53-CCAB-1348-ACFC-19A9121FB779}"/>
              </a:ext>
            </a:extLst>
          </p:cNvPr>
          <p:cNvCxnSpPr/>
          <p:nvPr/>
        </p:nvCxnSpPr>
        <p:spPr>
          <a:xfrm>
            <a:off x="3668167" y="4908561"/>
            <a:ext cx="1158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A192B3B-80EF-BE4B-BF06-7BEC07F45A77}"/>
              </a:ext>
            </a:extLst>
          </p:cNvPr>
          <p:cNvSpPr txBox="1"/>
          <p:nvPr/>
        </p:nvSpPr>
        <p:spPr>
          <a:xfrm>
            <a:off x="5135581" y="266358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TopicA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881C66-0093-2C45-B85B-7D2DBD360F5B}"/>
              </a:ext>
            </a:extLst>
          </p:cNvPr>
          <p:cNvSpPr txBox="1"/>
          <p:nvPr/>
        </p:nvSpPr>
        <p:spPr>
          <a:xfrm>
            <a:off x="3267911" y="183871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Broker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圆角矩形 75">
            <a:extLst>
              <a:ext uri="{FF2B5EF4-FFF2-40B4-BE49-F238E27FC236}">
                <a16:creationId xmlns:a16="http://schemas.microsoft.com/office/drawing/2014/main" id="{D9320D85-8768-B24B-9D61-7E21DBBF3AB2}"/>
              </a:ext>
            </a:extLst>
          </p:cNvPr>
          <p:cNvSpPr/>
          <p:nvPr/>
        </p:nvSpPr>
        <p:spPr>
          <a:xfrm>
            <a:off x="1149791" y="4181848"/>
            <a:ext cx="1367073" cy="73333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Producer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51">
            <a:extLst>
              <a:ext uri="{FF2B5EF4-FFF2-40B4-BE49-F238E27FC236}">
                <a16:creationId xmlns:a16="http://schemas.microsoft.com/office/drawing/2014/main" id="{206519DB-6D02-934C-A230-D6769C8117E8}"/>
              </a:ext>
            </a:extLst>
          </p:cNvPr>
          <p:cNvCxnSpPr/>
          <p:nvPr/>
        </p:nvCxnSpPr>
        <p:spPr>
          <a:xfrm>
            <a:off x="2524408" y="2914176"/>
            <a:ext cx="1158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52">
            <a:extLst>
              <a:ext uri="{FF2B5EF4-FFF2-40B4-BE49-F238E27FC236}">
                <a16:creationId xmlns:a16="http://schemas.microsoft.com/office/drawing/2014/main" id="{E61B1A13-BF27-2548-B060-427FC1C9C864}"/>
              </a:ext>
            </a:extLst>
          </p:cNvPr>
          <p:cNvCxnSpPr/>
          <p:nvPr/>
        </p:nvCxnSpPr>
        <p:spPr>
          <a:xfrm>
            <a:off x="2516864" y="4564070"/>
            <a:ext cx="1158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503C3CD-70B8-B34E-B85E-D166149941D9}"/>
              </a:ext>
            </a:extLst>
          </p:cNvPr>
          <p:cNvSpPr txBox="1"/>
          <p:nvPr/>
        </p:nvSpPr>
        <p:spPr>
          <a:xfrm>
            <a:off x="2677177" y="26304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Push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4AF655-101C-0941-8366-E6A6DF465701}"/>
              </a:ext>
            </a:extLst>
          </p:cNvPr>
          <p:cNvSpPr txBox="1"/>
          <p:nvPr/>
        </p:nvSpPr>
        <p:spPr>
          <a:xfrm>
            <a:off x="6707975" y="180818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Broker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6" name="直接连接符 55">
            <a:extLst>
              <a:ext uri="{FF2B5EF4-FFF2-40B4-BE49-F238E27FC236}">
                <a16:creationId xmlns:a16="http://schemas.microsoft.com/office/drawing/2014/main" id="{157DB580-09C3-ED48-97DC-8001F0F2993E}"/>
              </a:ext>
            </a:extLst>
          </p:cNvPr>
          <p:cNvCxnSpPr/>
          <p:nvPr/>
        </p:nvCxnSpPr>
        <p:spPr>
          <a:xfrm flipH="1">
            <a:off x="7123314" y="2096234"/>
            <a:ext cx="7541" cy="322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87">
            <a:extLst>
              <a:ext uri="{FF2B5EF4-FFF2-40B4-BE49-F238E27FC236}">
                <a16:creationId xmlns:a16="http://schemas.microsoft.com/office/drawing/2014/main" id="{2623C38A-D050-904E-BCB6-5EE0A934B6CC}"/>
              </a:ext>
            </a:extLst>
          </p:cNvPr>
          <p:cNvSpPr/>
          <p:nvPr/>
        </p:nvSpPr>
        <p:spPr>
          <a:xfrm>
            <a:off x="8330930" y="2547511"/>
            <a:ext cx="1367073" cy="73333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Consumer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圆角矩形 88">
            <a:extLst>
              <a:ext uri="{FF2B5EF4-FFF2-40B4-BE49-F238E27FC236}">
                <a16:creationId xmlns:a16="http://schemas.microsoft.com/office/drawing/2014/main" id="{229E91F2-FFC7-644C-9249-580B3CDCC993}"/>
              </a:ext>
            </a:extLst>
          </p:cNvPr>
          <p:cNvSpPr/>
          <p:nvPr/>
        </p:nvSpPr>
        <p:spPr>
          <a:xfrm>
            <a:off x="8395895" y="3657263"/>
            <a:ext cx="1367073" cy="73333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Consumer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9" name="直接箭头连接符 58">
            <a:extLst>
              <a:ext uri="{FF2B5EF4-FFF2-40B4-BE49-F238E27FC236}">
                <a16:creationId xmlns:a16="http://schemas.microsoft.com/office/drawing/2014/main" id="{058A9E54-D9BD-984D-9743-0A4CFB4ECC42}"/>
              </a:ext>
            </a:extLst>
          </p:cNvPr>
          <p:cNvCxnSpPr>
            <a:stCxn id="27" idx="1"/>
            <a:endCxn id="10" idx="3"/>
          </p:cNvCxnSpPr>
          <p:nvPr/>
        </p:nvCxnSpPr>
        <p:spPr>
          <a:xfrm flipH="1" flipV="1">
            <a:off x="6205392" y="2517919"/>
            <a:ext cx="2125538" cy="396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59">
            <a:extLst>
              <a:ext uri="{FF2B5EF4-FFF2-40B4-BE49-F238E27FC236}">
                <a16:creationId xmlns:a16="http://schemas.microsoft.com/office/drawing/2014/main" id="{5ACE95AA-007E-FB4C-A97C-3275811AA932}"/>
              </a:ext>
            </a:extLst>
          </p:cNvPr>
          <p:cNvCxnSpPr>
            <a:stCxn id="27" idx="1"/>
            <a:endCxn id="15" idx="3"/>
          </p:cNvCxnSpPr>
          <p:nvPr/>
        </p:nvCxnSpPr>
        <p:spPr>
          <a:xfrm flipH="1">
            <a:off x="6209165" y="2914176"/>
            <a:ext cx="2121765" cy="1245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60">
            <a:extLst>
              <a:ext uri="{FF2B5EF4-FFF2-40B4-BE49-F238E27FC236}">
                <a16:creationId xmlns:a16="http://schemas.microsoft.com/office/drawing/2014/main" id="{71BAAC79-A25C-1247-9886-DB4B58D23780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flipH="1" flipV="1">
            <a:off x="6211358" y="3251993"/>
            <a:ext cx="2184537" cy="77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61">
            <a:extLst>
              <a:ext uri="{FF2B5EF4-FFF2-40B4-BE49-F238E27FC236}">
                <a16:creationId xmlns:a16="http://schemas.microsoft.com/office/drawing/2014/main" id="{B7DB9E24-9B46-244C-8E4A-D33941F3ED64}"/>
              </a:ext>
            </a:extLst>
          </p:cNvPr>
          <p:cNvCxnSpPr>
            <a:stCxn id="28" idx="1"/>
            <a:endCxn id="16" idx="3"/>
          </p:cNvCxnSpPr>
          <p:nvPr/>
        </p:nvCxnSpPr>
        <p:spPr>
          <a:xfrm flipH="1">
            <a:off x="6194082" y="4023928"/>
            <a:ext cx="2201813" cy="87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2F744E0B-8C06-9A40-885B-DEEB725617B2}"/>
              </a:ext>
            </a:extLst>
          </p:cNvPr>
          <p:cNvSpPr txBox="1"/>
          <p:nvPr/>
        </p:nvSpPr>
        <p:spPr>
          <a:xfrm>
            <a:off x="7245445" y="25323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Pull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E90088F-7948-1E48-8689-902917A7A0A6}"/>
              </a:ext>
            </a:extLst>
          </p:cNvPr>
          <p:cNvSpPr txBox="1"/>
          <p:nvPr/>
        </p:nvSpPr>
        <p:spPr>
          <a:xfrm>
            <a:off x="8009852" y="19222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ConsumerGroup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675" y="2365604"/>
            <a:ext cx="71205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03</a:t>
            </a:r>
            <a:endParaRPr lang="zh-CN" altLang="en-US" sz="40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93CA66-5542-D24F-ADE6-1EB9C3F621E7}"/>
              </a:ext>
            </a:extLst>
          </p:cNvPr>
          <p:cNvSpPr txBox="1"/>
          <p:nvPr/>
        </p:nvSpPr>
        <p:spPr>
          <a:xfrm>
            <a:off x="4977746" y="319660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314411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>
            <a:extLst>
              <a:ext uri="{FF2B5EF4-FFF2-40B4-BE49-F238E27FC236}">
                <a16:creationId xmlns:a16="http://schemas.microsoft.com/office/drawing/2014/main" id="{676906E8-835B-1246-A28D-801FDF8B680C}"/>
              </a:ext>
            </a:extLst>
          </p:cNvPr>
          <p:cNvGrpSpPr/>
          <p:nvPr/>
        </p:nvGrpSpPr>
        <p:grpSpPr>
          <a:xfrm>
            <a:off x="35956" y="1713712"/>
            <a:ext cx="11790465" cy="3918158"/>
            <a:chOff x="35956" y="1713712"/>
            <a:chExt cx="11790465" cy="3918158"/>
          </a:xfrm>
        </p:grpSpPr>
        <p:grpSp>
          <p:nvGrpSpPr>
            <p:cNvPr id="74" name="26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7EB5A6F3-AB1B-0B4D-84E6-D11784F3CE58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5956" y="1713712"/>
              <a:ext cx="11790465" cy="3918158"/>
              <a:chOff x="696917" y="1952909"/>
              <a:chExt cx="10509026" cy="3492315"/>
            </a:xfrm>
          </p:grpSpPr>
          <p:grpSp>
            <p:nvGrpSpPr>
              <p:cNvPr id="77" name="íśľíḓè">
                <a:extLst>
                  <a:ext uri="{FF2B5EF4-FFF2-40B4-BE49-F238E27FC236}">
                    <a16:creationId xmlns:a16="http://schemas.microsoft.com/office/drawing/2014/main" id="{C653E01C-AB32-3A49-9272-2F985D0819F0}"/>
                  </a:ext>
                </a:extLst>
              </p:cNvPr>
              <p:cNvGrpSpPr/>
              <p:nvPr/>
            </p:nvGrpSpPr>
            <p:grpSpPr>
              <a:xfrm>
                <a:off x="696917" y="1952909"/>
                <a:ext cx="10509026" cy="3314197"/>
                <a:chOff x="452351" y="1952909"/>
                <a:chExt cx="10815496" cy="3314197"/>
              </a:xfrm>
            </p:grpSpPr>
            <p:grpSp>
              <p:nvGrpSpPr>
                <p:cNvPr id="82" name="ï$ļïdê">
                  <a:extLst>
                    <a:ext uri="{FF2B5EF4-FFF2-40B4-BE49-F238E27FC236}">
                      <a16:creationId xmlns:a16="http://schemas.microsoft.com/office/drawing/2014/main" id="{48A8EBFF-D4F4-254D-9F30-0EB7C0792356}"/>
                    </a:ext>
                  </a:extLst>
                </p:cNvPr>
                <p:cNvGrpSpPr/>
                <p:nvPr/>
              </p:nvGrpSpPr>
              <p:grpSpPr>
                <a:xfrm>
                  <a:off x="452351" y="1952909"/>
                  <a:ext cx="2440195" cy="1619397"/>
                  <a:chOff x="701668" y="1952909"/>
                  <a:chExt cx="2440195" cy="1619397"/>
                </a:xfrm>
              </p:grpSpPr>
              <p:sp>
                <p:nvSpPr>
                  <p:cNvPr id="92" name="íšľïďe">
                    <a:extLst>
                      <a:ext uri="{FF2B5EF4-FFF2-40B4-BE49-F238E27FC236}">
                        <a16:creationId xmlns:a16="http://schemas.microsoft.com/office/drawing/2014/main" id="{CA68A1C3-D5DA-0C46-8B91-4FA697B19BD9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788" y="1952909"/>
                    <a:ext cx="1584176" cy="15841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 anchorCtr="0">
                    <a:normAutofit/>
                  </a:bodyPr>
                  <a:lstStyle/>
                  <a:p>
                    <a:pPr algn="ctr"/>
                    <a:r>
                      <a:rPr lang="en-US" altLang="zh-CN" sz="7200" dirty="0">
                        <a:gradFill>
                          <a:gsLst>
                            <a:gs pos="0">
                              <a:srgbClr val="62FFFF"/>
                            </a:gs>
                            <a:gs pos="100000">
                              <a:srgbClr val="0D69FF"/>
                            </a:gs>
                          </a:gsLst>
                          <a:lin ang="2700000" scaled="1"/>
                        </a:gradFill>
                        <a:latin typeface="Impact" panose="020B0806030902050204" pitchFamily="34" charset="0"/>
                      </a:rPr>
                      <a:t>01</a:t>
                    </a:r>
                  </a:p>
                </p:txBody>
              </p:sp>
              <p:sp>
                <p:nvSpPr>
                  <p:cNvPr id="93" name="işļíḋê">
                    <a:extLst>
                      <a:ext uri="{FF2B5EF4-FFF2-40B4-BE49-F238E27FC236}">
                        <a16:creationId xmlns:a16="http://schemas.microsoft.com/office/drawing/2014/main" id="{B8463B95-3DA4-BE49-8906-174ECA48D182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701668" y="3232840"/>
                    <a:ext cx="2440195" cy="3394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ctr">
                      <a:lnSpc>
                        <a:spcPct val="11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b="1" dirty="0">
                        <a:solidFill>
                          <a:schemeClr val="bg1"/>
                        </a:solidFill>
                      </a:rPr>
                      <a:t>介绍</a:t>
                    </a:r>
                    <a:endParaRPr lang="zh-CN" altLang="en-US" sz="18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83" name="îṧlïḋe">
                  <a:extLst>
                    <a:ext uri="{FF2B5EF4-FFF2-40B4-BE49-F238E27FC236}">
                      <a16:creationId xmlns:a16="http://schemas.microsoft.com/office/drawing/2014/main" id="{F34C9D40-B314-D947-BC83-27C4A16906E8}"/>
                    </a:ext>
                  </a:extLst>
                </p:cNvPr>
                <p:cNvGrpSpPr/>
                <p:nvPr/>
              </p:nvGrpSpPr>
              <p:grpSpPr>
                <a:xfrm>
                  <a:off x="6992581" y="2856767"/>
                  <a:ext cx="2165805" cy="1601807"/>
                  <a:chOff x="7032937" y="2856767"/>
                  <a:chExt cx="2165805" cy="1601807"/>
                </a:xfrm>
              </p:grpSpPr>
              <p:sp>
                <p:nvSpPr>
                  <p:cNvPr id="90" name="í$1ïḍè">
                    <a:extLst>
                      <a:ext uri="{FF2B5EF4-FFF2-40B4-BE49-F238E27FC236}">
                        <a16:creationId xmlns:a16="http://schemas.microsoft.com/office/drawing/2014/main" id="{01CBF588-0D8B-224E-A4C5-83BA2B0548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23752" y="2874398"/>
                    <a:ext cx="1584176" cy="15841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 anchorCtr="0">
                    <a:normAutofit/>
                  </a:bodyPr>
                  <a:lstStyle/>
                  <a:p>
                    <a:pPr algn="ctr"/>
                    <a:r>
                      <a:rPr lang="en-US" altLang="zh-CN" sz="7200" dirty="0">
                        <a:gradFill>
                          <a:gsLst>
                            <a:gs pos="0">
                              <a:srgbClr val="62FFFF"/>
                            </a:gs>
                            <a:gs pos="100000">
                              <a:srgbClr val="0D69FF"/>
                            </a:gs>
                          </a:gsLst>
                          <a:lin ang="2700000" scaled="1"/>
                        </a:gradFill>
                        <a:latin typeface="Impact" panose="020B0806030902050204" pitchFamily="34" charset="0"/>
                      </a:rPr>
                      <a:t>04</a:t>
                    </a:r>
                  </a:p>
                </p:txBody>
              </p:sp>
              <p:sp>
                <p:nvSpPr>
                  <p:cNvPr id="91" name="íšḷïdê">
                    <a:extLst>
                      <a:ext uri="{FF2B5EF4-FFF2-40B4-BE49-F238E27FC236}">
                        <a16:creationId xmlns:a16="http://schemas.microsoft.com/office/drawing/2014/main" id="{75457821-72FC-1E49-AFC5-A2D7E6BC6E5A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7032937" y="2856767"/>
                    <a:ext cx="2165805" cy="5091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ctr">
                      <a:lnSpc>
                        <a:spcPct val="110000"/>
                      </a:lnSpc>
                      <a:spcBef>
                        <a:spcPct val="0"/>
                      </a:spcBef>
                    </a:pPr>
                    <a:r>
                      <a:rPr lang="zh-CN" altLang="en-US" b="1" dirty="0">
                        <a:solidFill>
                          <a:schemeClr val="bg1"/>
                        </a:solidFill>
                      </a:rPr>
                      <a:t>监控治理</a:t>
                    </a:r>
                  </a:p>
                  <a:p>
                    <a:pPr algn="ctr">
                      <a:lnSpc>
                        <a:spcPct val="110000"/>
                      </a:lnSpc>
                      <a:spcBef>
                        <a:spcPct val="0"/>
                      </a:spcBef>
                      <a:buNone/>
                    </a:pPr>
                    <a:endParaRPr lang="zh-CN" altLang="en-US" sz="1800" b="1" dirty="0"/>
                  </a:p>
                </p:txBody>
              </p:sp>
            </p:grpSp>
            <p:grpSp>
              <p:nvGrpSpPr>
                <p:cNvPr id="84" name="ïš1ïďe">
                  <a:extLst>
                    <a:ext uri="{FF2B5EF4-FFF2-40B4-BE49-F238E27FC236}">
                      <a16:creationId xmlns:a16="http://schemas.microsoft.com/office/drawing/2014/main" id="{55A4AEB8-070A-F649-B147-A005428259DB}"/>
                    </a:ext>
                  </a:extLst>
                </p:cNvPr>
                <p:cNvGrpSpPr/>
                <p:nvPr/>
              </p:nvGrpSpPr>
              <p:grpSpPr>
                <a:xfrm>
                  <a:off x="4939035" y="3627617"/>
                  <a:ext cx="2158158" cy="1639489"/>
                  <a:chOff x="5180253" y="3627617"/>
                  <a:chExt cx="2158158" cy="1639489"/>
                </a:xfrm>
              </p:grpSpPr>
              <p:sp>
                <p:nvSpPr>
                  <p:cNvPr id="88" name="íṣľiḋe">
                    <a:extLst>
                      <a:ext uri="{FF2B5EF4-FFF2-40B4-BE49-F238E27FC236}">
                        <a16:creationId xmlns:a16="http://schemas.microsoft.com/office/drawing/2014/main" id="{C7ECF349-927F-604B-A80A-25D76A534C4F}"/>
                      </a:ext>
                    </a:extLst>
                  </p:cNvPr>
                  <p:cNvSpPr txBox="1"/>
                  <p:nvPr/>
                </p:nvSpPr>
                <p:spPr>
                  <a:xfrm>
                    <a:off x="5453497" y="3682930"/>
                    <a:ext cx="1584176" cy="15841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 anchorCtr="0">
                    <a:normAutofit/>
                  </a:bodyPr>
                  <a:lstStyle/>
                  <a:p>
                    <a:pPr algn="ctr"/>
                    <a:r>
                      <a:rPr lang="en-US" altLang="zh-CN" sz="7200" dirty="0">
                        <a:gradFill>
                          <a:gsLst>
                            <a:gs pos="0">
                              <a:srgbClr val="62FFFF"/>
                            </a:gs>
                            <a:gs pos="100000">
                              <a:srgbClr val="0D69FF"/>
                            </a:gs>
                          </a:gsLst>
                          <a:lin ang="2700000" scaled="1"/>
                        </a:gradFill>
                        <a:latin typeface="Impact" panose="020B0806030902050204" pitchFamily="34" charset="0"/>
                      </a:rPr>
                      <a:t>03</a:t>
                    </a:r>
                  </a:p>
                </p:txBody>
              </p:sp>
              <p:sp>
                <p:nvSpPr>
                  <p:cNvPr id="89" name="íSḻîďé">
                    <a:extLst>
                      <a:ext uri="{FF2B5EF4-FFF2-40B4-BE49-F238E27FC236}">
                        <a16:creationId xmlns:a16="http://schemas.microsoft.com/office/drawing/2014/main" id="{B4E364ED-CD5E-FC41-96E3-F666DE074F63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180253" y="3627617"/>
                    <a:ext cx="2158158" cy="3394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ctr">
                      <a:lnSpc>
                        <a:spcPct val="110000"/>
                      </a:lnSpc>
                      <a:spcBef>
                        <a:spcPct val="0"/>
                      </a:spcBef>
                    </a:pPr>
                    <a:r>
                      <a:rPr lang="zh-CN" altLang="en-US" b="1" dirty="0">
                        <a:solidFill>
                          <a:schemeClr val="bg1"/>
                        </a:solidFill>
                      </a:rPr>
                      <a:t>功能介绍</a:t>
                    </a:r>
                  </a:p>
                </p:txBody>
              </p:sp>
            </p:grpSp>
            <p:grpSp>
              <p:nvGrpSpPr>
                <p:cNvPr id="85" name="iṩ1iďé">
                  <a:extLst>
                    <a:ext uri="{FF2B5EF4-FFF2-40B4-BE49-F238E27FC236}">
                      <a16:creationId xmlns:a16="http://schemas.microsoft.com/office/drawing/2014/main" id="{6D8CE9C5-3A57-E84A-B0C7-B6871877DB8C}"/>
                    </a:ext>
                  </a:extLst>
                </p:cNvPr>
                <p:cNvGrpSpPr/>
                <p:nvPr/>
              </p:nvGrpSpPr>
              <p:grpSpPr>
                <a:xfrm>
                  <a:off x="9122402" y="1988130"/>
                  <a:ext cx="2145445" cy="1876065"/>
                  <a:chOff x="8930108" y="1988130"/>
                  <a:chExt cx="2145445" cy="1876065"/>
                </a:xfrm>
              </p:grpSpPr>
              <p:sp>
                <p:nvSpPr>
                  <p:cNvPr id="86" name="í$1îḋè">
                    <a:extLst>
                      <a:ext uri="{FF2B5EF4-FFF2-40B4-BE49-F238E27FC236}">
                        <a16:creationId xmlns:a16="http://schemas.microsoft.com/office/drawing/2014/main" id="{E6F6B254-ECEB-2340-8D93-AD575C9ED285}"/>
                      </a:ext>
                    </a:extLst>
                  </p:cNvPr>
                  <p:cNvSpPr txBox="1"/>
                  <p:nvPr/>
                </p:nvSpPr>
                <p:spPr>
                  <a:xfrm>
                    <a:off x="9210743" y="1988130"/>
                    <a:ext cx="1584176" cy="15841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 anchorCtr="0">
                    <a:normAutofit/>
                  </a:bodyPr>
                  <a:lstStyle/>
                  <a:p>
                    <a:pPr algn="ctr"/>
                    <a:r>
                      <a:rPr lang="en-US" altLang="zh-CN" sz="7200" dirty="0">
                        <a:gradFill>
                          <a:gsLst>
                            <a:gs pos="0">
                              <a:srgbClr val="62FFFF"/>
                            </a:gs>
                            <a:gs pos="100000">
                              <a:srgbClr val="0D69FF"/>
                            </a:gs>
                          </a:gsLst>
                          <a:lin ang="2700000" scaled="1"/>
                        </a:gradFill>
                        <a:latin typeface="Impact" panose="020B0806030902050204" pitchFamily="34" charset="0"/>
                      </a:rPr>
                      <a:t>05</a:t>
                    </a:r>
                  </a:p>
                </p:txBody>
              </p:sp>
              <p:sp>
                <p:nvSpPr>
                  <p:cNvPr id="87" name="iŝḷïḑè">
                    <a:extLst>
                      <a:ext uri="{FF2B5EF4-FFF2-40B4-BE49-F238E27FC236}">
                        <a16:creationId xmlns:a16="http://schemas.microsoft.com/office/drawing/2014/main" id="{D6B949B7-6E7A-1A41-B1D8-DB934479E324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930108" y="3232840"/>
                    <a:ext cx="2145445" cy="631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ctr">
                      <a:lnSpc>
                        <a:spcPct val="1100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800" b="1" dirty="0">
                        <a:solidFill>
                          <a:schemeClr val="bg1"/>
                        </a:solidFill>
                      </a:rPr>
                      <a:t>QA</a:t>
                    </a:r>
                    <a:endParaRPr lang="zh-CN" altLang="en-US" sz="18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78" name="直接连接符 4">
                <a:extLst>
                  <a:ext uri="{FF2B5EF4-FFF2-40B4-BE49-F238E27FC236}">
                    <a16:creationId xmlns:a16="http://schemas.microsoft.com/office/drawing/2014/main" id="{6D6F8393-DD22-6847-ABA0-8E95DB301989}"/>
                  </a:ext>
                </a:extLst>
              </p:cNvPr>
              <p:cNvCxnSpPr/>
              <p:nvPr/>
            </p:nvCxnSpPr>
            <p:spPr>
              <a:xfrm>
                <a:off x="3040974" y="1952909"/>
                <a:ext cx="0" cy="349231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5">
                <a:extLst>
                  <a:ext uri="{FF2B5EF4-FFF2-40B4-BE49-F238E27FC236}">
                    <a16:creationId xmlns:a16="http://schemas.microsoft.com/office/drawing/2014/main" id="{F33B33C2-8BB4-7B4B-B0D9-3D772B876859}"/>
                  </a:ext>
                </a:extLst>
              </p:cNvPr>
              <p:cNvCxnSpPr/>
              <p:nvPr/>
            </p:nvCxnSpPr>
            <p:spPr>
              <a:xfrm>
                <a:off x="5133859" y="1952909"/>
                <a:ext cx="0" cy="349231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6">
                <a:extLst>
                  <a:ext uri="{FF2B5EF4-FFF2-40B4-BE49-F238E27FC236}">
                    <a16:creationId xmlns:a16="http://schemas.microsoft.com/office/drawing/2014/main" id="{DCA6C4C8-2A10-6040-AA87-C7109E0505B0}"/>
                  </a:ext>
                </a:extLst>
              </p:cNvPr>
              <p:cNvCxnSpPr/>
              <p:nvPr/>
            </p:nvCxnSpPr>
            <p:spPr>
              <a:xfrm>
                <a:off x="7226745" y="1952909"/>
                <a:ext cx="0" cy="349231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7">
                <a:extLst>
                  <a:ext uri="{FF2B5EF4-FFF2-40B4-BE49-F238E27FC236}">
                    <a16:creationId xmlns:a16="http://schemas.microsoft.com/office/drawing/2014/main" id="{FDD7138D-39FE-0E47-B123-1FC37E07D312}"/>
                  </a:ext>
                </a:extLst>
              </p:cNvPr>
              <p:cNvCxnSpPr/>
              <p:nvPr/>
            </p:nvCxnSpPr>
            <p:spPr>
              <a:xfrm>
                <a:off x="9319631" y="1952909"/>
                <a:ext cx="0" cy="349231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íṣľiḋe">
              <a:extLst>
                <a:ext uri="{FF2B5EF4-FFF2-40B4-BE49-F238E27FC236}">
                  <a16:creationId xmlns:a16="http://schemas.microsoft.com/office/drawing/2014/main" id="{596482C4-3C3F-114D-A8DC-8FEC300D91F6}"/>
                </a:ext>
              </a:extLst>
            </p:cNvPr>
            <p:cNvSpPr txBox="1"/>
            <p:nvPr/>
          </p:nvSpPr>
          <p:spPr>
            <a:xfrm>
              <a:off x="2804531" y="2738683"/>
              <a:ext cx="1726982" cy="177734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algn="ctr"/>
              <a:r>
                <a:rPr lang="en-US" altLang="zh-CN" sz="7200" dirty="0">
                  <a:gradFill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</a:gra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76" name="íSḻîďé">
              <a:extLst>
                <a:ext uri="{FF2B5EF4-FFF2-40B4-BE49-F238E27FC236}">
                  <a16:creationId xmlns:a16="http://schemas.microsoft.com/office/drawing/2014/main" id="{F23761B0-DD5A-8D4E-9633-E4349648B0C6}"/>
                </a:ext>
              </a:extLst>
            </p:cNvPr>
            <p:cNvSpPr txBox="1"/>
            <p:nvPr/>
          </p:nvSpPr>
          <p:spPr bwMode="auto">
            <a:xfrm>
              <a:off x="2506655" y="2676625"/>
              <a:ext cx="2352706" cy="38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chemeClr val="bg1"/>
                  </a:solidFill>
                </a:rPr>
                <a:t>架构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4" name="图片 93">
            <a:extLst>
              <a:ext uri="{FF2B5EF4-FFF2-40B4-BE49-F238E27FC236}">
                <a16:creationId xmlns:a16="http://schemas.microsoft.com/office/drawing/2014/main" id="{565198D3-E4FF-0245-8A02-FE19189F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982" y="-9625"/>
            <a:ext cx="529389" cy="52938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B2D3771-EA54-9246-9C33-9AA59248C7FE}"/>
              </a:ext>
            </a:extLst>
          </p:cNvPr>
          <p:cNvSpPr txBox="1"/>
          <p:nvPr/>
        </p:nvSpPr>
        <p:spPr>
          <a:xfrm>
            <a:off x="-393192" y="1783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43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510933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自助创建</a:t>
            </a: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TOPIC</a:t>
            </a:r>
            <a:endParaRPr lang="zh-CN" altLang="en-US" sz="4000" dirty="0">
              <a:gradFill>
                <a:gsLst>
                  <a:gs pos="0">
                    <a:srgbClr val="0D69FF"/>
                  </a:gs>
                  <a:gs pos="100000">
                    <a:srgbClr val="62FFFF"/>
                  </a:gs>
                </a:gsLst>
                <a:lin ang="5400000" scaled="0"/>
              </a:gradFill>
              <a:latin typeface="微软雅黑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A9C1FA0-9E44-0743-A171-3E6E5A2F1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553" y="1114442"/>
            <a:ext cx="4784577" cy="56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7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510933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 TOPIC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自助管理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0132D94-6B33-1A42-AAFD-82A3AF20023B}"/>
              </a:ext>
            </a:extLst>
          </p:cNvPr>
          <p:cNvSpPr txBox="1"/>
          <p:nvPr/>
        </p:nvSpPr>
        <p:spPr>
          <a:xfrm>
            <a:off x="420210" y="4415153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采取谁创建，谁管理的原则，对</a:t>
            </a:r>
            <a:r>
              <a:rPr lang="en-US" altLang="zh-CN" dirty="0">
                <a:solidFill>
                  <a:schemeClr val="bg1"/>
                </a:solidFill>
              </a:rPr>
              <a:t>topic</a:t>
            </a:r>
            <a:r>
              <a:rPr lang="zh-CN" altLang="en-US" dirty="0">
                <a:solidFill>
                  <a:schemeClr val="bg1"/>
                </a:solidFill>
              </a:rPr>
              <a:t>进行管理。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2F7DF1-C64A-E946-BB69-950690032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4" y="2636529"/>
            <a:ext cx="10351363" cy="15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5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510933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 TOPIC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自助扩容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AE24797-BDAB-E94C-9D87-5897AEC1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75" y="2179804"/>
            <a:ext cx="10475650" cy="264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783425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自助创建</a:t>
            </a:r>
            <a:r>
              <a:rPr lang="en-US" altLang="zh-CN" sz="4000" dirty="0" err="1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ConsumerGroup</a:t>
            </a:r>
            <a:endParaRPr lang="zh-CN" altLang="en-US" sz="4000" dirty="0">
              <a:gradFill>
                <a:gsLst>
                  <a:gs pos="0">
                    <a:srgbClr val="0D69FF"/>
                  </a:gs>
                  <a:gs pos="100000">
                    <a:srgbClr val="62FFFF"/>
                  </a:gs>
                </a:gsLst>
                <a:lin ang="5400000" scaled="0"/>
              </a:gradFill>
              <a:latin typeface="微软雅黑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34B7C82-0089-3E45-9167-BDEFED99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764" y="1180738"/>
            <a:ext cx="4833815" cy="55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510933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自助订阅</a:t>
            </a: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TOPIC</a:t>
            </a:r>
            <a:endParaRPr lang="zh-CN" altLang="en-US" sz="4000" dirty="0">
              <a:gradFill>
                <a:gsLst>
                  <a:gs pos="0">
                    <a:srgbClr val="0D69FF"/>
                  </a:gs>
                  <a:gs pos="100000">
                    <a:srgbClr val="62FFFF"/>
                  </a:gs>
                </a:gsLst>
                <a:lin ang="5400000" scaled="0"/>
              </a:gradFill>
              <a:latin typeface="微软雅黑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45E7FA7C-BE9E-9A40-BB04-3ADB6882A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3" y="2175110"/>
            <a:ext cx="10540754" cy="25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510933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失败消息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915CD2A-0494-D149-A15A-440BFC928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50" y="2173888"/>
            <a:ext cx="10501900" cy="31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支持延时消息，支持多线程消费，动态调整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971D44B-6E5D-1146-81E6-6D8624D97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914" y="1298663"/>
            <a:ext cx="6042172" cy="5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9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642607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消息消费情况查看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2F9331E-42CF-4842-9EEA-5A5602CCF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72" y="2521652"/>
            <a:ext cx="10592656" cy="23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6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动态调整偏移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0DCCC01-D88A-4D49-A727-AC416DBC1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050" y="1388375"/>
            <a:ext cx="7057900" cy="5260075"/>
          </a:xfrm>
          <a:prstGeom prst="rect">
            <a:avLst/>
          </a:prstGeom>
        </p:spPr>
      </p:pic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23CEE560-CBCA-4ABB-AAFB-4FCB29C4C49E}"/>
              </a:ext>
            </a:extLst>
          </p:cNvPr>
          <p:cNvSpPr/>
          <p:nvPr/>
        </p:nvSpPr>
        <p:spPr>
          <a:xfrm>
            <a:off x="3524435" y="4065973"/>
            <a:ext cx="1624614" cy="248574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54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动态启停消费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D3707A62-6936-DF4E-BA38-C9540F25E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007" y="1493970"/>
            <a:ext cx="6847853" cy="5000537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BA7665F8-8FF0-43C6-A5EC-935EDACB85D9}"/>
              </a:ext>
            </a:extLst>
          </p:cNvPr>
          <p:cNvSpPr/>
          <p:nvPr/>
        </p:nvSpPr>
        <p:spPr>
          <a:xfrm>
            <a:off x="3151573" y="4323425"/>
            <a:ext cx="1553592" cy="30178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25587" y="2467316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01</a:t>
            </a:r>
            <a:endParaRPr lang="zh-CN" altLang="en-US" sz="40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93CA66-5542-D24F-ADE6-1EB9C3F621E7}"/>
              </a:ext>
            </a:extLst>
          </p:cNvPr>
          <p:cNvSpPr txBox="1"/>
          <p:nvPr/>
        </p:nvSpPr>
        <p:spPr>
          <a:xfrm>
            <a:off x="5508994" y="329831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125450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557568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消息查看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B21A5ED-F58C-6B45-9A58-830D7FA3C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18" y="2486072"/>
            <a:ext cx="9684619" cy="2307869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424CBFBC-D10D-43C7-9830-3A980178C255}"/>
              </a:ext>
            </a:extLst>
          </p:cNvPr>
          <p:cNvSpPr/>
          <p:nvPr/>
        </p:nvSpPr>
        <p:spPr>
          <a:xfrm>
            <a:off x="8069802" y="3577701"/>
            <a:ext cx="550415" cy="92327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48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指定失败消息重新消费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04A1470-050D-F047-84A8-B822C5C83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2" y="2396250"/>
            <a:ext cx="10839635" cy="2455216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3037FE-EF15-4B56-9651-5518F318AA32}"/>
              </a:ext>
            </a:extLst>
          </p:cNvPr>
          <p:cNvSpPr/>
          <p:nvPr/>
        </p:nvSpPr>
        <p:spPr>
          <a:xfrm>
            <a:off x="7608163" y="3844031"/>
            <a:ext cx="843379" cy="85225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52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操作审计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D625302-1AEA-8346-ACEA-06765E29C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20" y="1388375"/>
            <a:ext cx="11146959" cy="5000625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13D9088F-31A5-4832-A462-16C9CFCCB6B4}"/>
              </a:ext>
            </a:extLst>
          </p:cNvPr>
          <p:cNvSpPr/>
          <p:nvPr/>
        </p:nvSpPr>
        <p:spPr>
          <a:xfrm>
            <a:off x="5636934" y="2610017"/>
            <a:ext cx="577435" cy="1775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18D7FB1-DE2C-405C-BFC3-9BC380296728}"/>
              </a:ext>
            </a:extLst>
          </p:cNvPr>
          <p:cNvSpPr/>
          <p:nvPr/>
        </p:nvSpPr>
        <p:spPr>
          <a:xfrm>
            <a:off x="9650027" y="2610017"/>
            <a:ext cx="577435" cy="1774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客户端发送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5C89A7F-D067-2143-BCAC-15027F8388B5}"/>
              </a:ext>
            </a:extLst>
          </p:cNvPr>
          <p:cNvSpPr txBox="1"/>
          <p:nvPr/>
        </p:nvSpPr>
        <p:spPr>
          <a:xfrm>
            <a:off x="1077286" y="3167390"/>
            <a:ext cx="105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</a:rPr>
              <a:t>MqClient.</a:t>
            </a:r>
            <a:r>
              <a:rPr lang="en-US" altLang="zh-CN" sz="2800" i="1" dirty="0" err="1">
                <a:solidFill>
                  <a:schemeClr val="bg1"/>
                </a:solidFill>
              </a:rPr>
              <a:t>publish</a:t>
            </a:r>
            <a:r>
              <a:rPr lang="en-US" altLang="zh-CN" sz="2800" i="1" dirty="0">
                <a:solidFill>
                  <a:schemeClr val="bg1"/>
                </a:solidFill>
              </a:rPr>
              <a:t>("Test1", "", </a:t>
            </a:r>
            <a:r>
              <a:rPr lang="en-US" altLang="zh-CN" sz="2800" b="1" i="1" dirty="0">
                <a:solidFill>
                  <a:schemeClr val="bg1"/>
                </a:solidFill>
              </a:rPr>
              <a:t>new </a:t>
            </a:r>
            <a:r>
              <a:rPr lang="en-US" altLang="zh-CN" sz="2800" b="1" i="1" dirty="0" err="1">
                <a:solidFill>
                  <a:schemeClr val="bg1"/>
                </a:solidFill>
              </a:rPr>
              <a:t>ProducerDataDto</a:t>
            </a:r>
            <a:r>
              <a:rPr lang="en-US" altLang="zh-CN" sz="2800" b="1" i="1" dirty="0">
                <a:solidFill>
                  <a:schemeClr val="bg1"/>
                </a:solidFill>
              </a:rPr>
              <a:t>(“111111"));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5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客户端消费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EC2AC3B6-A8CA-574C-B253-436DFE45B7A6}"/>
              </a:ext>
            </a:extLst>
          </p:cNvPr>
          <p:cNvSpPr/>
          <p:nvPr/>
        </p:nvSpPr>
        <p:spPr>
          <a:xfrm>
            <a:off x="561634" y="1432980"/>
            <a:ext cx="11042102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zh-CN" sz="16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zh-CN" sz="16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zh-CN" sz="16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 </a:t>
            </a:r>
            <a:r>
              <a:rPr lang="en-US" altLang="zh-CN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messageQueue</a:t>
            </a:r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>
                <a:solidFill>
                  <a:srgbClr val="3F7F7F"/>
                </a:solidFill>
                <a:latin typeface="Consolas" panose="020B0609020204030204" pitchFamily="49" charset="0"/>
              </a:rPr>
              <a:t>consumer </a:t>
            </a:r>
            <a:r>
              <a:rPr lang="en-US" altLang="zh-CN" sz="1600" dirty="0" err="1">
                <a:solidFill>
                  <a:srgbClr val="7F007F"/>
                </a:solidFill>
                <a:latin typeface="Consolas" panose="020B0609020204030204" pitchFamily="49" charset="0"/>
              </a:rPr>
              <a:t>groupName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"Test1Sub"</a:t>
            </a:r>
            <a:r>
              <a:rPr lang="en-US" altLang="zh-CN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>
                <a:solidFill>
                  <a:srgbClr val="3F7F7F"/>
                </a:solidFill>
                <a:latin typeface="Consolas" panose="020B0609020204030204" pitchFamily="49" charset="0"/>
              </a:rPr>
              <a:t>topics</a:t>
            </a:r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>
                <a:solidFill>
                  <a:srgbClr val="3F7F7F"/>
                </a:solidFill>
                <a:latin typeface="Consolas" panose="020B0609020204030204" pitchFamily="49" charset="0"/>
              </a:rPr>
              <a:t>topic </a:t>
            </a:r>
            <a:r>
              <a:rPr lang="en-US" altLang="zh-CN" sz="16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"Test1"  </a:t>
            </a:r>
            <a:r>
              <a:rPr lang="en-US" altLang="zh-CN" sz="16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receiverType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com.ppdai.infrastructure.demo.TestSub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1600" i="1" dirty="0">
                <a:solidFill>
                  <a:srgbClr val="3F7F7F"/>
                </a:solidFill>
                <a:latin typeface="Consolas" panose="020B0609020204030204" pitchFamily="49" charset="0"/>
              </a:rPr>
              <a:t>topic</a:t>
            </a:r>
            <a:r>
              <a:rPr lang="en-US" altLang="zh-CN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 dirty="0">
                <a:solidFill>
                  <a:srgbClr val="3F7F7F"/>
                </a:solidFill>
                <a:latin typeface="Consolas" panose="020B0609020204030204" pitchFamily="49" charset="0"/>
              </a:rPr>
              <a:t>topics</a:t>
            </a:r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 dirty="0">
                <a:solidFill>
                  <a:srgbClr val="3F7F7F"/>
                </a:solidFill>
                <a:latin typeface="Consolas" panose="020B0609020204030204" pitchFamily="49" charset="0"/>
              </a:rPr>
              <a:t>consumer</a:t>
            </a:r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messageQueue</a:t>
            </a:r>
            <a:r>
              <a:rPr lang="en-US" altLang="zh-CN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32855A-456F-264E-84DA-2205F5201AD6}"/>
              </a:ext>
            </a:extLst>
          </p:cNvPr>
          <p:cNvSpPr/>
          <p:nvPr/>
        </p:nvSpPr>
        <p:spPr>
          <a:xfrm>
            <a:off x="561634" y="3952852"/>
            <a:ext cx="11124398" cy="28007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ConsumerGroupVo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consumerGroup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ConsumerGroupVo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“Test1Sub"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ConsumerGroupTopicVo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topicVo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ConsumerGroupTopicVo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topicVo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.setName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2A00FF"/>
                </a:solidFill>
                <a:latin typeface="Consolas" panose="020B0609020204030204" pitchFamily="49" charset="0"/>
              </a:rPr>
              <a:t>"Test"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topicVo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.setSubscriber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ISubscriber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zh-CN" sz="16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lvl="1"/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List&lt;Long&gt;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onMessageReceived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(List&lt;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MessageDto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zh-CN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consumerGroup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.addTopic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topicVo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MqClient.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registerConsumerGroup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consumerGroup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zh-CN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8AAE4F-36ED-5D46-9165-B51EAD3D4D7B}"/>
              </a:ext>
            </a:extLst>
          </p:cNvPr>
          <p:cNvSpPr/>
          <p:nvPr/>
        </p:nvSpPr>
        <p:spPr>
          <a:xfrm>
            <a:off x="5864266" y="2418541"/>
            <a:ext cx="4139270" cy="36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7CE0F4-D796-434F-B82D-0AEDD286B4E0}"/>
              </a:ext>
            </a:extLst>
          </p:cNvPr>
          <p:cNvSpPr txBox="1"/>
          <p:nvPr/>
        </p:nvSpPr>
        <p:spPr>
          <a:xfrm>
            <a:off x="470385" y="1048054"/>
            <a:ext cx="1078776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1</a:t>
            </a:r>
            <a:r>
              <a:rPr lang="zh-CN" altLang="en-US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配置订阅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CB9E58-E001-9540-B38F-717B7B6F951E}"/>
              </a:ext>
            </a:extLst>
          </p:cNvPr>
          <p:cNvSpPr txBox="1"/>
          <p:nvPr/>
        </p:nvSpPr>
        <p:spPr>
          <a:xfrm>
            <a:off x="470385" y="3600728"/>
            <a:ext cx="1078776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2</a:t>
            </a:r>
            <a:r>
              <a:rPr lang="zh-CN" altLang="en-US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代码订阅</a:t>
            </a:r>
          </a:p>
        </p:txBody>
      </p:sp>
    </p:spTree>
    <p:extLst>
      <p:ext uri="{BB962C8B-B14F-4D97-AF65-F5344CB8AC3E}">
        <p14:creationId xmlns:p14="http://schemas.microsoft.com/office/powerpoint/2010/main" val="32887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03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其他功能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15B50B06-1C88-4CF7-BD8F-5D90A2274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48800"/>
              </p:ext>
            </p:extLst>
          </p:nvPr>
        </p:nvGraphicFramePr>
        <p:xfrm>
          <a:off x="1572934" y="2069071"/>
          <a:ext cx="8128000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397786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6587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动态重平衡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动态启停消费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40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动态修改线程数</a:t>
                      </a:r>
                      <a:endParaRPr lang="zh-CN" altLang="en-US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自助创建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effectLst/>
                        </a:rPr>
                        <a:t>topic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，自助扩容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10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动态修改偏移量</a:t>
                      </a:r>
                      <a:endParaRPr lang="zh-CN" altLang="en-US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自助创建消费者组</a:t>
                      </a:r>
                      <a:endParaRPr lang="zh-CN" altLang="en-US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8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动态修改延迟时间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自助添加和解除绑定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effectLst/>
                        </a:rPr>
                        <a:t>topic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409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动态设置消费者组黑白名单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支持一个应用订阅多个消费者组</a:t>
                      </a:r>
                      <a:endParaRPr lang="zh-CN" altLang="en-US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26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动态修改批量消费条数</a:t>
                      </a:r>
                      <a:endParaRPr lang="zh-CN" altLang="en-US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支持失败消息重新消费</a:t>
                      </a:r>
                      <a:endParaRPr lang="zh-CN" altLang="en-US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4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支持消息发送令牌，防止乱发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支持消息无缝迁移</a:t>
                      </a:r>
                      <a:endParaRPr lang="en-US" altLang="zh-CN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82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支持实时消息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支持广播消息</a:t>
                      </a:r>
                      <a:endParaRPr lang="zh-CN" altLang="en-US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19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84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9697" y="2365604"/>
            <a:ext cx="688009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04</a:t>
            </a:r>
            <a:endParaRPr lang="zh-CN" altLang="en-US" sz="40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93CA66-5542-D24F-ADE6-1EB9C3F621E7}"/>
              </a:ext>
            </a:extLst>
          </p:cNvPr>
          <p:cNvSpPr txBox="1"/>
          <p:nvPr/>
        </p:nvSpPr>
        <p:spPr>
          <a:xfrm>
            <a:off x="4977743" y="3196601"/>
            <a:ext cx="223651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监控治理</a:t>
            </a:r>
          </a:p>
        </p:txBody>
      </p:sp>
    </p:spTree>
    <p:extLst>
      <p:ext uri="{BB962C8B-B14F-4D97-AF65-F5344CB8AC3E}">
        <p14:creationId xmlns:p14="http://schemas.microsoft.com/office/powerpoint/2010/main" val="96937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04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消费失败告警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7E89D6C-E2B1-9E45-8CD6-4EC06407A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73" y="2658631"/>
            <a:ext cx="11174384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04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消费堆积告警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6BDEF7B-C7E4-4C40-9E42-94EF9B097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8" y="2595446"/>
            <a:ext cx="10659963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04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</a:t>
            </a: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TOPIC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消费报表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2DCAF104-CC9B-1449-98E1-1E4DDEA62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" y="2373179"/>
            <a:ext cx="11903242" cy="290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自由: 形状 148"/>
          <p:cNvSpPr/>
          <p:nvPr/>
        </p:nvSpPr>
        <p:spPr>
          <a:xfrm>
            <a:off x="0" y="3459093"/>
            <a:ext cx="12192000" cy="1224804"/>
          </a:xfrm>
          <a:custGeom>
            <a:avLst/>
            <a:gdLst>
              <a:gd name="connsiteX0" fmla="*/ 17580078 w 17701776"/>
              <a:gd name="connsiteY0" fmla="*/ 270445 h 3073396"/>
              <a:gd name="connsiteX1" fmla="*/ 17521084 w 17701776"/>
              <a:gd name="connsiteY1" fmla="*/ 299942 h 3073396"/>
              <a:gd name="connsiteX2" fmla="*/ 13568516 w 17701776"/>
              <a:gd name="connsiteY2" fmla="*/ 3072638 h 3073396"/>
              <a:gd name="connsiteX3" fmla="*/ 8731045 w 17701776"/>
              <a:gd name="connsiteY3" fmla="*/ 4974 h 3073396"/>
              <a:gd name="connsiteX4" fmla="*/ 3480619 w 17701776"/>
              <a:gd name="connsiteY4" fmla="*/ 2364716 h 3073396"/>
              <a:gd name="connsiteX5" fmla="*/ 0 w 17701776"/>
              <a:gd name="connsiteY5" fmla="*/ 2777671 h 30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01776" h="3073396">
                <a:moveTo>
                  <a:pt x="17580078" y="270445"/>
                </a:moveTo>
                <a:cubicBezTo>
                  <a:pt x="17884878" y="51677"/>
                  <a:pt x="17521084" y="299942"/>
                  <a:pt x="17521084" y="299942"/>
                </a:cubicBezTo>
                <a:cubicBezTo>
                  <a:pt x="16852490" y="766974"/>
                  <a:pt x="15033522" y="3121799"/>
                  <a:pt x="13568516" y="3072638"/>
                </a:cubicBezTo>
                <a:cubicBezTo>
                  <a:pt x="12103510" y="3023477"/>
                  <a:pt x="10412361" y="122961"/>
                  <a:pt x="8731045" y="4974"/>
                </a:cubicBezTo>
                <a:cubicBezTo>
                  <a:pt x="7049729" y="-113013"/>
                  <a:pt x="4935793" y="1902600"/>
                  <a:pt x="3480619" y="2364716"/>
                </a:cubicBezTo>
                <a:cubicBezTo>
                  <a:pt x="2025445" y="2826832"/>
                  <a:pt x="1012722" y="2802251"/>
                  <a:pt x="0" y="2777671"/>
                </a:cubicBezTo>
              </a:path>
            </a:pathLst>
          </a:custGeom>
          <a:noFill/>
          <a:ln w="3810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795382" y="1803402"/>
            <a:ext cx="1591027" cy="1350992"/>
            <a:chOff x="3795377" y="1803409"/>
            <a:chExt cx="1591027" cy="1350992"/>
          </a:xfrm>
        </p:grpSpPr>
        <p:grpSp>
          <p:nvGrpSpPr>
            <p:cNvPr id="35" name="组合 34"/>
            <p:cNvGrpSpPr/>
            <p:nvPr/>
          </p:nvGrpSpPr>
          <p:grpSpPr>
            <a:xfrm rot="5400000">
              <a:off x="3915395" y="1683391"/>
              <a:ext cx="1350992" cy="1591027"/>
              <a:chOff x="4130613" y="3376361"/>
              <a:chExt cx="834673" cy="982972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130613" y="3962193"/>
                <a:ext cx="397140" cy="39714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rgbClr val="0D69FF"/>
                    </a:gs>
                    <a:gs pos="68000">
                      <a:srgbClr val="62FFFF"/>
                    </a:gs>
                    <a:gs pos="43000">
                      <a:srgbClr val="62FFFF"/>
                    </a:gs>
                    <a:gs pos="100000">
                      <a:srgbClr val="0D69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H="1">
                <a:off x="4428257" y="3376361"/>
                <a:ext cx="537029" cy="610572"/>
              </a:xfrm>
              <a:prstGeom prst="line">
                <a:avLst/>
              </a:prstGeom>
              <a:noFill/>
              <a:ln>
                <a:gradFill>
                  <a:gsLst>
                    <a:gs pos="9000">
                      <a:schemeClr val="bg1">
                        <a:lumMod val="95000"/>
                        <a:alpha val="10000"/>
                      </a:schemeClr>
                    </a:gs>
                    <a:gs pos="68000">
                      <a:srgbClr val="62FFFF">
                        <a:alpha val="50000"/>
                      </a:srgbClr>
                    </a:gs>
                    <a:gs pos="43000">
                      <a:srgbClr val="62FFFF">
                        <a:alpha val="40000"/>
                      </a:srgb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6" name="椭圆 97"/>
            <p:cNvSpPr/>
            <p:nvPr/>
          </p:nvSpPr>
          <p:spPr>
            <a:xfrm>
              <a:off x="3926686" y="1949782"/>
              <a:ext cx="384214" cy="350047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377599" y="4415402"/>
            <a:ext cx="1805240" cy="1532887"/>
            <a:chOff x="2377599" y="4415402"/>
            <a:chExt cx="1805240" cy="1532887"/>
          </a:xfrm>
        </p:grpSpPr>
        <p:grpSp>
          <p:nvGrpSpPr>
            <p:cNvPr id="76" name="组合 75"/>
            <p:cNvGrpSpPr/>
            <p:nvPr/>
          </p:nvGrpSpPr>
          <p:grpSpPr>
            <a:xfrm rot="14934839">
              <a:off x="2513775" y="4279226"/>
              <a:ext cx="1532887" cy="1805240"/>
              <a:chOff x="4130613" y="3376361"/>
              <a:chExt cx="834673" cy="982972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4130613" y="3962193"/>
                <a:ext cx="397140" cy="39714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rgbClr val="0D69FF"/>
                    </a:gs>
                    <a:gs pos="68000">
                      <a:srgbClr val="62FFFF"/>
                    </a:gs>
                    <a:gs pos="43000">
                      <a:srgbClr val="62FFFF"/>
                    </a:gs>
                    <a:gs pos="100000">
                      <a:srgbClr val="0D69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8" name="直接连接符 77"/>
              <p:cNvCxnSpPr/>
              <p:nvPr/>
            </p:nvCxnSpPr>
            <p:spPr>
              <a:xfrm flipH="1">
                <a:off x="4428257" y="3376361"/>
                <a:ext cx="537029" cy="610572"/>
              </a:xfrm>
              <a:prstGeom prst="line">
                <a:avLst/>
              </a:prstGeom>
              <a:noFill/>
              <a:ln>
                <a:gradFill>
                  <a:gsLst>
                    <a:gs pos="9000">
                      <a:schemeClr val="bg1">
                        <a:lumMod val="95000"/>
                        <a:alpha val="10000"/>
                      </a:schemeClr>
                    </a:gs>
                    <a:gs pos="68000">
                      <a:srgbClr val="62FFFF">
                        <a:alpha val="50000"/>
                      </a:srgbClr>
                    </a:gs>
                    <a:gs pos="43000">
                      <a:srgbClr val="62FFFF">
                        <a:alpha val="40000"/>
                      </a:srgb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0" name="椭圆 98"/>
            <p:cNvSpPr/>
            <p:nvPr/>
          </p:nvSpPr>
          <p:spPr>
            <a:xfrm>
              <a:off x="3739014" y="5171069"/>
              <a:ext cx="371328" cy="384214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080500" y="2246267"/>
            <a:ext cx="1733344" cy="1471838"/>
            <a:chOff x="9080500" y="2246267"/>
            <a:chExt cx="1733344" cy="1471838"/>
          </a:xfrm>
        </p:grpSpPr>
        <p:grpSp>
          <p:nvGrpSpPr>
            <p:cNvPr id="95" name="组合 94"/>
            <p:cNvGrpSpPr/>
            <p:nvPr/>
          </p:nvGrpSpPr>
          <p:grpSpPr>
            <a:xfrm rot="5400000">
              <a:off x="9211253" y="2115514"/>
              <a:ext cx="1471838" cy="1733344"/>
              <a:chOff x="4130613" y="3376361"/>
              <a:chExt cx="834673" cy="982972"/>
            </a:xfrm>
          </p:grpSpPr>
          <p:sp>
            <p:nvSpPr>
              <p:cNvPr id="96" name="椭圆 95"/>
              <p:cNvSpPr/>
              <p:nvPr/>
            </p:nvSpPr>
            <p:spPr>
              <a:xfrm>
                <a:off x="4130613" y="3962193"/>
                <a:ext cx="397140" cy="39714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rgbClr val="0D69FF"/>
                    </a:gs>
                    <a:gs pos="68000">
                      <a:srgbClr val="62FFFF"/>
                    </a:gs>
                    <a:gs pos="43000">
                      <a:srgbClr val="62FFFF"/>
                    </a:gs>
                    <a:gs pos="100000">
                      <a:srgbClr val="0D69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7" name="直接连接符 96"/>
              <p:cNvCxnSpPr/>
              <p:nvPr/>
            </p:nvCxnSpPr>
            <p:spPr>
              <a:xfrm flipH="1">
                <a:off x="4428257" y="3376361"/>
                <a:ext cx="537029" cy="610572"/>
              </a:xfrm>
              <a:prstGeom prst="line">
                <a:avLst/>
              </a:prstGeom>
              <a:noFill/>
              <a:ln>
                <a:gradFill>
                  <a:gsLst>
                    <a:gs pos="9000">
                      <a:schemeClr val="bg1">
                        <a:lumMod val="95000"/>
                        <a:alpha val="10000"/>
                      </a:schemeClr>
                    </a:gs>
                    <a:gs pos="68000">
                      <a:srgbClr val="62FFFF">
                        <a:alpha val="50000"/>
                      </a:srgbClr>
                    </a:gs>
                    <a:gs pos="43000">
                      <a:srgbClr val="62FFFF">
                        <a:alpha val="40000"/>
                      </a:srgb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9" name="椭圆 99"/>
            <p:cNvSpPr/>
            <p:nvPr/>
          </p:nvSpPr>
          <p:spPr>
            <a:xfrm>
              <a:off x="9240273" y="2398091"/>
              <a:ext cx="384214" cy="384212"/>
            </a:xfrm>
            <a:custGeom>
              <a:avLst/>
              <a:gdLst>
                <a:gd name="connsiteX0" fmla="*/ 199497 w 331788"/>
                <a:gd name="connsiteY0" fmla="*/ 265112 h 331787"/>
                <a:gd name="connsiteX1" fmla="*/ 209798 w 331788"/>
                <a:gd name="connsiteY1" fmla="*/ 279217 h 331787"/>
                <a:gd name="connsiteX2" fmla="*/ 238126 w 331788"/>
                <a:gd name="connsiteY2" fmla="*/ 315118 h 331787"/>
                <a:gd name="connsiteX3" fmla="*/ 166018 w 331788"/>
                <a:gd name="connsiteY3" fmla="*/ 331787 h 331787"/>
                <a:gd name="connsiteX4" fmla="*/ 122238 w 331788"/>
                <a:gd name="connsiteY4" fmla="*/ 325376 h 331787"/>
                <a:gd name="connsiteX5" fmla="*/ 199497 w 331788"/>
                <a:gd name="connsiteY5" fmla="*/ 265112 h 331787"/>
                <a:gd name="connsiteX6" fmla="*/ 190500 w 331788"/>
                <a:gd name="connsiteY6" fmla="*/ 228600 h 331787"/>
                <a:gd name="connsiteX7" fmla="*/ 201490 w 331788"/>
                <a:gd name="connsiteY7" fmla="*/ 228600 h 331787"/>
                <a:gd name="connsiteX8" fmla="*/ 206375 w 331788"/>
                <a:gd name="connsiteY8" fmla="*/ 236394 h 331787"/>
                <a:gd name="connsiteX9" fmla="*/ 200269 w 331788"/>
                <a:gd name="connsiteY9" fmla="*/ 242888 h 331787"/>
                <a:gd name="connsiteX10" fmla="*/ 190500 w 331788"/>
                <a:gd name="connsiteY10" fmla="*/ 228600 h 331787"/>
                <a:gd name="connsiteX11" fmla="*/ 146452 w 331788"/>
                <a:gd name="connsiteY11" fmla="*/ 228600 h 331787"/>
                <a:gd name="connsiteX12" fmla="*/ 164590 w 331788"/>
                <a:gd name="connsiteY12" fmla="*/ 229897 h 331787"/>
                <a:gd name="connsiteX13" fmla="*/ 165885 w 331788"/>
                <a:gd name="connsiteY13" fmla="*/ 229897 h 331787"/>
                <a:gd name="connsiteX14" fmla="*/ 173659 w 331788"/>
                <a:gd name="connsiteY14" fmla="*/ 229897 h 331787"/>
                <a:gd name="connsiteX15" fmla="*/ 190501 w 331788"/>
                <a:gd name="connsiteY15" fmla="*/ 253240 h 331787"/>
                <a:gd name="connsiteX16" fmla="*/ 103699 w 331788"/>
                <a:gd name="connsiteY16" fmla="*/ 320675 h 331787"/>
                <a:gd name="connsiteX17" fmla="*/ 77788 w 331788"/>
                <a:gd name="connsiteY17" fmla="*/ 306410 h 331787"/>
                <a:gd name="connsiteX18" fmla="*/ 112768 w 331788"/>
                <a:gd name="connsiteY18" fmla="*/ 244162 h 331787"/>
                <a:gd name="connsiteX19" fmla="*/ 121837 w 331788"/>
                <a:gd name="connsiteY19" fmla="*/ 245459 h 331787"/>
                <a:gd name="connsiteX20" fmla="*/ 146452 w 331788"/>
                <a:gd name="connsiteY20" fmla="*/ 228600 h 331787"/>
                <a:gd name="connsiteX21" fmla="*/ 323851 w 331788"/>
                <a:gd name="connsiteY21" fmla="*/ 217487 h 331787"/>
                <a:gd name="connsiteX22" fmla="*/ 249631 w 331788"/>
                <a:gd name="connsiteY22" fmla="*/ 307975 h 331787"/>
                <a:gd name="connsiteX23" fmla="*/ 207963 w 331788"/>
                <a:gd name="connsiteY23" fmla="*/ 253682 h 331787"/>
                <a:gd name="connsiteX24" fmla="*/ 218380 w 331788"/>
                <a:gd name="connsiteY24" fmla="*/ 243341 h 331787"/>
                <a:gd name="connsiteX25" fmla="*/ 227495 w 331788"/>
                <a:gd name="connsiteY25" fmla="*/ 244634 h 331787"/>
                <a:gd name="connsiteX26" fmla="*/ 253537 w 331788"/>
                <a:gd name="connsiteY26" fmla="*/ 225243 h 331787"/>
                <a:gd name="connsiteX27" fmla="*/ 323851 w 331788"/>
                <a:gd name="connsiteY27" fmla="*/ 217487 h 331787"/>
                <a:gd name="connsiteX28" fmla="*/ 3175 w 331788"/>
                <a:gd name="connsiteY28" fmla="*/ 196850 h 331787"/>
                <a:gd name="connsiteX29" fmla="*/ 93642 w 331788"/>
                <a:gd name="connsiteY29" fmla="*/ 222902 h 331787"/>
                <a:gd name="connsiteX30" fmla="*/ 100013 w 331788"/>
                <a:gd name="connsiteY30" fmla="*/ 235927 h 331787"/>
                <a:gd name="connsiteX31" fmla="*/ 65610 w 331788"/>
                <a:gd name="connsiteY31" fmla="*/ 298450 h 331787"/>
                <a:gd name="connsiteX32" fmla="*/ 3175 w 331788"/>
                <a:gd name="connsiteY32" fmla="*/ 196850 h 331787"/>
                <a:gd name="connsiteX33" fmla="*/ 146517 w 331788"/>
                <a:gd name="connsiteY33" fmla="*/ 192087 h 331787"/>
                <a:gd name="connsiteX34" fmla="*/ 163513 w 331788"/>
                <a:gd name="connsiteY34" fmla="*/ 215900 h 331787"/>
                <a:gd name="connsiteX35" fmla="*/ 147825 w 331788"/>
                <a:gd name="connsiteY35" fmla="*/ 214577 h 331787"/>
                <a:gd name="connsiteX36" fmla="*/ 141288 w 331788"/>
                <a:gd name="connsiteY36" fmla="*/ 200025 h 331787"/>
                <a:gd name="connsiteX37" fmla="*/ 146517 w 331788"/>
                <a:gd name="connsiteY37" fmla="*/ 192087 h 331787"/>
                <a:gd name="connsiteX38" fmla="*/ 277877 w 331788"/>
                <a:gd name="connsiteY38" fmla="*/ 160337 h 331787"/>
                <a:gd name="connsiteX39" fmla="*/ 314326 w 331788"/>
                <a:gd name="connsiteY39" fmla="*/ 204624 h 331787"/>
                <a:gd name="connsiteX40" fmla="*/ 253143 w 331788"/>
                <a:gd name="connsiteY40" fmla="*/ 211137 h 331787"/>
                <a:gd name="connsiteX41" fmla="*/ 249238 w 331788"/>
                <a:gd name="connsiteY41" fmla="*/ 203322 h 331787"/>
                <a:gd name="connsiteX42" fmla="*/ 277877 w 331788"/>
                <a:gd name="connsiteY42" fmla="*/ 160337 h 331787"/>
                <a:gd name="connsiteX43" fmla="*/ 290513 w 331788"/>
                <a:gd name="connsiteY43" fmla="*/ 153987 h 331787"/>
                <a:gd name="connsiteX44" fmla="*/ 331788 w 331788"/>
                <a:gd name="connsiteY44" fmla="*/ 167061 h 331787"/>
                <a:gd name="connsiteX45" fmla="*/ 329125 w 331788"/>
                <a:gd name="connsiteY45" fmla="*/ 198437 h 331787"/>
                <a:gd name="connsiteX46" fmla="*/ 290513 w 331788"/>
                <a:gd name="connsiteY46" fmla="*/ 153987 h 331787"/>
                <a:gd name="connsiteX47" fmla="*/ 113341 w 331788"/>
                <a:gd name="connsiteY47" fmla="*/ 139700 h 331787"/>
                <a:gd name="connsiteX48" fmla="*/ 130085 w 331788"/>
                <a:gd name="connsiteY48" fmla="*/ 169324 h 331787"/>
                <a:gd name="connsiteX49" fmla="*/ 136525 w 331788"/>
                <a:gd name="connsiteY49" fmla="*/ 178340 h 331787"/>
                <a:gd name="connsiteX50" fmla="*/ 128797 w 331788"/>
                <a:gd name="connsiteY50" fmla="*/ 191219 h 331787"/>
                <a:gd name="connsiteX51" fmla="*/ 121069 w 331788"/>
                <a:gd name="connsiteY51" fmla="*/ 189932 h 331787"/>
                <a:gd name="connsiteX52" fmla="*/ 95310 w 331788"/>
                <a:gd name="connsiteY52" fmla="*/ 207963 h 331787"/>
                <a:gd name="connsiteX53" fmla="*/ 1288 w 331788"/>
                <a:gd name="connsiteY53" fmla="*/ 179628 h 331787"/>
                <a:gd name="connsiteX54" fmla="*/ 0 w 331788"/>
                <a:gd name="connsiteY54" fmla="*/ 165460 h 331787"/>
                <a:gd name="connsiteX55" fmla="*/ 1288 w 331788"/>
                <a:gd name="connsiteY55" fmla="*/ 151292 h 331787"/>
                <a:gd name="connsiteX56" fmla="*/ 113341 w 331788"/>
                <a:gd name="connsiteY56" fmla="*/ 139700 h 331787"/>
                <a:gd name="connsiteX57" fmla="*/ 186315 w 331788"/>
                <a:gd name="connsiteY57" fmla="*/ 138112 h 331787"/>
                <a:gd name="connsiteX58" fmla="*/ 268288 w 331788"/>
                <a:gd name="connsiteY58" fmla="*/ 149780 h 331787"/>
                <a:gd name="connsiteX59" fmla="*/ 238829 w 331788"/>
                <a:gd name="connsiteY59" fmla="*/ 193860 h 331787"/>
                <a:gd name="connsiteX60" fmla="*/ 227301 w 331788"/>
                <a:gd name="connsiteY60" fmla="*/ 191267 h 331787"/>
                <a:gd name="connsiteX61" fmla="*/ 200404 w 331788"/>
                <a:gd name="connsiteY61" fmla="*/ 214604 h 331787"/>
                <a:gd name="connsiteX62" fmla="*/ 179911 w 331788"/>
                <a:gd name="connsiteY62" fmla="*/ 215900 h 331787"/>
                <a:gd name="connsiteX63" fmla="*/ 155575 w 331788"/>
                <a:gd name="connsiteY63" fmla="*/ 179599 h 331787"/>
                <a:gd name="connsiteX64" fmla="*/ 173507 w 331788"/>
                <a:gd name="connsiteY64" fmla="*/ 154966 h 331787"/>
                <a:gd name="connsiteX65" fmla="*/ 186315 w 331788"/>
                <a:gd name="connsiteY65" fmla="*/ 138112 h 331787"/>
                <a:gd name="connsiteX66" fmla="*/ 168276 w 331788"/>
                <a:gd name="connsiteY66" fmla="*/ 138112 h 331787"/>
                <a:gd name="connsiteX67" fmla="*/ 161661 w 331788"/>
                <a:gd name="connsiteY67" fmla="*/ 145566 h 331787"/>
                <a:gd name="connsiteX68" fmla="*/ 145786 w 331788"/>
                <a:gd name="connsiteY68" fmla="*/ 166687 h 331787"/>
                <a:gd name="connsiteX69" fmla="*/ 141817 w 331788"/>
                <a:gd name="connsiteY69" fmla="*/ 161718 h 331787"/>
                <a:gd name="connsiteX70" fmla="*/ 128588 w 331788"/>
                <a:gd name="connsiteY70" fmla="*/ 139354 h 331787"/>
                <a:gd name="connsiteX71" fmla="*/ 168276 w 331788"/>
                <a:gd name="connsiteY71" fmla="*/ 138112 h 331787"/>
                <a:gd name="connsiteX72" fmla="*/ 220028 w 331788"/>
                <a:gd name="connsiteY72" fmla="*/ 103187 h 331787"/>
                <a:gd name="connsiteX73" fmla="*/ 232728 w 331788"/>
                <a:gd name="connsiteY73" fmla="*/ 105784 h 331787"/>
                <a:gd name="connsiteX74" fmla="*/ 237808 w 331788"/>
                <a:gd name="connsiteY74" fmla="*/ 105784 h 331787"/>
                <a:gd name="connsiteX75" fmla="*/ 246698 w 331788"/>
                <a:gd name="connsiteY75" fmla="*/ 118773 h 331787"/>
                <a:gd name="connsiteX76" fmla="*/ 255588 w 331788"/>
                <a:gd name="connsiteY76" fmla="*/ 131762 h 331787"/>
                <a:gd name="connsiteX77" fmla="*/ 198438 w 331788"/>
                <a:gd name="connsiteY77" fmla="*/ 125267 h 331787"/>
                <a:gd name="connsiteX78" fmla="*/ 220028 w 331788"/>
                <a:gd name="connsiteY78" fmla="*/ 103187 h 331787"/>
                <a:gd name="connsiteX79" fmla="*/ 317236 w 331788"/>
                <a:gd name="connsiteY79" fmla="*/ 98425 h 331787"/>
                <a:gd name="connsiteX80" fmla="*/ 331788 w 331788"/>
                <a:gd name="connsiteY80" fmla="*/ 152400 h 331787"/>
                <a:gd name="connsiteX81" fmla="*/ 292100 w 331788"/>
                <a:gd name="connsiteY81" fmla="*/ 140552 h 331787"/>
                <a:gd name="connsiteX82" fmla="*/ 317236 w 331788"/>
                <a:gd name="connsiteY82" fmla="*/ 98425 h 331787"/>
                <a:gd name="connsiteX83" fmla="*/ 286068 w 331788"/>
                <a:gd name="connsiteY83" fmla="*/ 52387 h 331787"/>
                <a:gd name="connsiteX84" fmla="*/ 309563 w 331788"/>
                <a:gd name="connsiteY84" fmla="*/ 84748 h 331787"/>
                <a:gd name="connsiteX85" fmla="*/ 278236 w 331788"/>
                <a:gd name="connsiteY85" fmla="*/ 136525 h 331787"/>
                <a:gd name="connsiteX86" fmla="*/ 276931 w 331788"/>
                <a:gd name="connsiteY86" fmla="*/ 136525 h 331787"/>
                <a:gd name="connsiteX87" fmla="*/ 258657 w 331788"/>
                <a:gd name="connsiteY87" fmla="*/ 110636 h 331787"/>
                <a:gd name="connsiteX88" fmla="*/ 250825 w 331788"/>
                <a:gd name="connsiteY88" fmla="*/ 98986 h 331787"/>
                <a:gd name="connsiteX89" fmla="*/ 259962 w 331788"/>
                <a:gd name="connsiteY89" fmla="*/ 78275 h 331787"/>
                <a:gd name="connsiteX90" fmla="*/ 258657 w 331788"/>
                <a:gd name="connsiteY90" fmla="*/ 70509 h 331787"/>
                <a:gd name="connsiteX91" fmla="*/ 286068 w 331788"/>
                <a:gd name="connsiteY91" fmla="*/ 52387 h 331787"/>
                <a:gd name="connsiteX92" fmla="*/ 73025 w 331788"/>
                <a:gd name="connsiteY92" fmla="*/ 28575 h 331787"/>
                <a:gd name="connsiteX93" fmla="*/ 107950 w 331788"/>
                <a:gd name="connsiteY93" fmla="*/ 126377 h 331787"/>
                <a:gd name="connsiteX94" fmla="*/ 3175 w 331788"/>
                <a:gd name="connsiteY94" fmla="*/ 138113 h 331787"/>
                <a:gd name="connsiteX95" fmla="*/ 73025 w 331788"/>
                <a:gd name="connsiteY95" fmla="*/ 28575 h 331787"/>
                <a:gd name="connsiteX96" fmla="*/ 203200 w 331788"/>
                <a:gd name="connsiteY96" fmla="*/ 4762 h 331787"/>
                <a:gd name="connsiteX97" fmla="*/ 274638 w 331788"/>
                <a:gd name="connsiteY97" fmla="*/ 41817 h 331787"/>
                <a:gd name="connsiteX98" fmla="*/ 251258 w 331788"/>
                <a:gd name="connsiteY98" fmla="*/ 57150 h 331787"/>
                <a:gd name="connsiteX99" fmla="*/ 233074 w 331788"/>
                <a:gd name="connsiteY99" fmla="*/ 50761 h 331787"/>
                <a:gd name="connsiteX100" fmla="*/ 225281 w 331788"/>
                <a:gd name="connsiteY100" fmla="*/ 52039 h 331787"/>
                <a:gd name="connsiteX101" fmla="*/ 203200 w 331788"/>
                <a:gd name="connsiteY101" fmla="*/ 4762 h 331787"/>
                <a:gd name="connsiteX102" fmla="*/ 165260 w 331788"/>
                <a:gd name="connsiteY102" fmla="*/ 0 h 331787"/>
                <a:gd name="connsiteX103" fmla="*/ 185786 w 331788"/>
                <a:gd name="connsiteY103" fmla="*/ 1290 h 331787"/>
                <a:gd name="connsiteX104" fmla="*/ 212725 w 331788"/>
                <a:gd name="connsiteY104" fmla="*/ 59333 h 331787"/>
                <a:gd name="connsiteX105" fmla="*/ 205028 w 331788"/>
                <a:gd name="connsiteY105" fmla="*/ 77390 h 331787"/>
                <a:gd name="connsiteX106" fmla="*/ 208876 w 331788"/>
                <a:gd name="connsiteY106" fmla="*/ 91579 h 331787"/>
                <a:gd name="connsiteX107" fmla="*/ 179371 w 331788"/>
                <a:gd name="connsiteY107" fmla="*/ 122535 h 331787"/>
                <a:gd name="connsiteX108" fmla="*/ 176806 w 331788"/>
                <a:gd name="connsiteY108" fmla="*/ 122535 h 331787"/>
                <a:gd name="connsiteX109" fmla="*/ 122927 w 331788"/>
                <a:gd name="connsiteY109" fmla="*/ 123825 h 331787"/>
                <a:gd name="connsiteX110" fmla="*/ 85725 w 331788"/>
                <a:gd name="connsiteY110" fmla="*/ 20637 h 331787"/>
                <a:gd name="connsiteX111" fmla="*/ 165260 w 331788"/>
                <a:gd name="connsiteY111" fmla="*/ 0 h 33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1788" h="331787">
                  <a:moveTo>
                    <a:pt x="199497" y="265112"/>
                  </a:moveTo>
                  <a:cubicBezTo>
                    <a:pt x="203360" y="270241"/>
                    <a:pt x="205935" y="274088"/>
                    <a:pt x="209798" y="279217"/>
                  </a:cubicBezTo>
                  <a:cubicBezTo>
                    <a:pt x="222674" y="295885"/>
                    <a:pt x="231688" y="307425"/>
                    <a:pt x="238126" y="315118"/>
                  </a:cubicBezTo>
                  <a:cubicBezTo>
                    <a:pt x="216236" y="325376"/>
                    <a:pt x="191771" y="331787"/>
                    <a:pt x="166018" y="331787"/>
                  </a:cubicBezTo>
                  <a:cubicBezTo>
                    <a:pt x="150566" y="331787"/>
                    <a:pt x="136402" y="329223"/>
                    <a:pt x="122238" y="325376"/>
                  </a:cubicBezTo>
                  <a:cubicBezTo>
                    <a:pt x="141553" y="312554"/>
                    <a:pt x="169881" y="293321"/>
                    <a:pt x="199497" y="265112"/>
                  </a:cubicBezTo>
                  <a:close/>
                  <a:moveTo>
                    <a:pt x="190500" y="228600"/>
                  </a:moveTo>
                  <a:cubicBezTo>
                    <a:pt x="194163" y="228600"/>
                    <a:pt x="197827" y="228600"/>
                    <a:pt x="201490" y="228600"/>
                  </a:cubicBezTo>
                  <a:cubicBezTo>
                    <a:pt x="202712" y="231198"/>
                    <a:pt x="203933" y="233796"/>
                    <a:pt x="206375" y="236394"/>
                  </a:cubicBezTo>
                  <a:cubicBezTo>
                    <a:pt x="203933" y="237693"/>
                    <a:pt x="201490" y="240290"/>
                    <a:pt x="200269" y="242888"/>
                  </a:cubicBezTo>
                  <a:cubicBezTo>
                    <a:pt x="196606" y="237693"/>
                    <a:pt x="194163" y="233796"/>
                    <a:pt x="190500" y="228600"/>
                  </a:cubicBezTo>
                  <a:close/>
                  <a:moveTo>
                    <a:pt x="146452" y="228600"/>
                  </a:moveTo>
                  <a:cubicBezTo>
                    <a:pt x="152930" y="228600"/>
                    <a:pt x="159408" y="229897"/>
                    <a:pt x="164590" y="229897"/>
                  </a:cubicBezTo>
                  <a:cubicBezTo>
                    <a:pt x="164590" y="229897"/>
                    <a:pt x="164590" y="229897"/>
                    <a:pt x="165885" y="229897"/>
                  </a:cubicBezTo>
                  <a:cubicBezTo>
                    <a:pt x="168477" y="229897"/>
                    <a:pt x="171068" y="229897"/>
                    <a:pt x="173659" y="229897"/>
                  </a:cubicBezTo>
                  <a:cubicBezTo>
                    <a:pt x="178841" y="237678"/>
                    <a:pt x="185319" y="245459"/>
                    <a:pt x="190501" y="253240"/>
                  </a:cubicBezTo>
                  <a:cubicBezTo>
                    <a:pt x="156817" y="286958"/>
                    <a:pt x="123132" y="309004"/>
                    <a:pt x="103699" y="320675"/>
                  </a:cubicBezTo>
                  <a:cubicBezTo>
                    <a:pt x="94630" y="316785"/>
                    <a:pt x="85561" y="311597"/>
                    <a:pt x="77788" y="306410"/>
                  </a:cubicBezTo>
                  <a:cubicBezTo>
                    <a:pt x="84266" y="293442"/>
                    <a:pt x="97221" y="271396"/>
                    <a:pt x="112768" y="244162"/>
                  </a:cubicBezTo>
                  <a:cubicBezTo>
                    <a:pt x="115359" y="245459"/>
                    <a:pt x="117950" y="245459"/>
                    <a:pt x="121837" y="245459"/>
                  </a:cubicBezTo>
                  <a:cubicBezTo>
                    <a:pt x="132201" y="245459"/>
                    <a:pt x="142566" y="238975"/>
                    <a:pt x="146452" y="228600"/>
                  </a:cubicBezTo>
                  <a:close/>
                  <a:moveTo>
                    <a:pt x="323851" y="217487"/>
                  </a:moveTo>
                  <a:cubicBezTo>
                    <a:pt x="310830" y="256268"/>
                    <a:pt x="284788" y="287292"/>
                    <a:pt x="249631" y="307975"/>
                  </a:cubicBezTo>
                  <a:cubicBezTo>
                    <a:pt x="240516" y="295048"/>
                    <a:pt x="224890" y="275658"/>
                    <a:pt x="207963" y="253682"/>
                  </a:cubicBezTo>
                  <a:cubicBezTo>
                    <a:pt x="211869" y="249804"/>
                    <a:pt x="214474" y="247219"/>
                    <a:pt x="218380" y="243341"/>
                  </a:cubicBezTo>
                  <a:cubicBezTo>
                    <a:pt x="220984" y="244634"/>
                    <a:pt x="223588" y="244634"/>
                    <a:pt x="227495" y="244634"/>
                  </a:cubicBezTo>
                  <a:cubicBezTo>
                    <a:pt x="239214" y="244634"/>
                    <a:pt x="250933" y="236878"/>
                    <a:pt x="253537" y="225243"/>
                  </a:cubicBezTo>
                  <a:cubicBezTo>
                    <a:pt x="280881" y="222658"/>
                    <a:pt x="304319" y="220073"/>
                    <a:pt x="323851" y="217487"/>
                  </a:cubicBezTo>
                  <a:close/>
                  <a:moveTo>
                    <a:pt x="3175" y="196850"/>
                  </a:moveTo>
                  <a:cubicBezTo>
                    <a:pt x="23562" y="204666"/>
                    <a:pt x="55417" y="215086"/>
                    <a:pt x="93642" y="222902"/>
                  </a:cubicBezTo>
                  <a:cubicBezTo>
                    <a:pt x="94916" y="228112"/>
                    <a:pt x="96190" y="232019"/>
                    <a:pt x="100013" y="235927"/>
                  </a:cubicBezTo>
                  <a:cubicBezTo>
                    <a:pt x="84723" y="261978"/>
                    <a:pt x="71981" y="284122"/>
                    <a:pt x="65610" y="298450"/>
                  </a:cubicBezTo>
                  <a:cubicBezTo>
                    <a:pt x="33755" y="273702"/>
                    <a:pt x="10820" y="237230"/>
                    <a:pt x="3175" y="196850"/>
                  </a:cubicBezTo>
                  <a:close/>
                  <a:moveTo>
                    <a:pt x="146517" y="192087"/>
                  </a:moveTo>
                  <a:cubicBezTo>
                    <a:pt x="151747" y="200025"/>
                    <a:pt x="156976" y="207963"/>
                    <a:pt x="163513" y="215900"/>
                  </a:cubicBezTo>
                  <a:cubicBezTo>
                    <a:pt x="158284" y="215900"/>
                    <a:pt x="153054" y="214577"/>
                    <a:pt x="147825" y="214577"/>
                  </a:cubicBezTo>
                  <a:cubicBezTo>
                    <a:pt x="147825" y="209286"/>
                    <a:pt x="145210" y="203994"/>
                    <a:pt x="141288" y="200025"/>
                  </a:cubicBezTo>
                  <a:cubicBezTo>
                    <a:pt x="142595" y="197379"/>
                    <a:pt x="145210" y="194733"/>
                    <a:pt x="146517" y="192087"/>
                  </a:cubicBezTo>
                  <a:close/>
                  <a:moveTo>
                    <a:pt x="277877" y="160337"/>
                  </a:moveTo>
                  <a:cubicBezTo>
                    <a:pt x="290894" y="175968"/>
                    <a:pt x="302610" y="190296"/>
                    <a:pt x="314326" y="204624"/>
                  </a:cubicBezTo>
                  <a:cubicBezTo>
                    <a:pt x="297403" y="205927"/>
                    <a:pt x="276575" y="208532"/>
                    <a:pt x="253143" y="211137"/>
                  </a:cubicBezTo>
                  <a:cubicBezTo>
                    <a:pt x="251842" y="207230"/>
                    <a:pt x="251842" y="204624"/>
                    <a:pt x="249238" y="203322"/>
                  </a:cubicBezTo>
                  <a:cubicBezTo>
                    <a:pt x="259652" y="188994"/>
                    <a:pt x="270066" y="174665"/>
                    <a:pt x="277877" y="160337"/>
                  </a:cubicBezTo>
                  <a:close/>
                  <a:moveTo>
                    <a:pt x="290513" y="153987"/>
                  </a:moveTo>
                  <a:cubicBezTo>
                    <a:pt x="306490" y="159216"/>
                    <a:pt x="321136" y="163139"/>
                    <a:pt x="331788" y="167061"/>
                  </a:cubicBezTo>
                  <a:cubicBezTo>
                    <a:pt x="331788" y="178827"/>
                    <a:pt x="330457" y="187978"/>
                    <a:pt x="329125" y="198437"/>
                  </a:cubicBezTo>
                  <a:cubicBezTo>
                    <a:pt x="317142" y="185364"/>
                    <a:pt x="303828" y="170983"/>
                    <a:pt x="290513" y="153987"/>
                  </a:cubicBezTo>
                  <a:close/>
                  <a:moveTo>
                    <a:pt x="113341" y="139700"/>
                  </a:moveTo>
                  <a:cubicBezTo>
                    <a:pt x="118493" y="150004"/>
                    <a:pt x="124933" y="160307"/>
                    <a:pt x="130085" y="169324"/>
                  </a:cubicBezTo>
                  <a:cubicBezTo>
                    <a:pt x="132661" y="171900"/>
                    <a:pt x="135237" y="175764"/>
                    <a:pt x="136525" y="178340"/>
                  </a:cubicBezTo>
                  <a:cubicBezTo>
                    <a:pt x="133949" y="183492"/>
                    <a:pt x="131373" y="187356"/>
                    <a:pt x="128797" y="191219"/>
                  </a:cubicBezTo>
                  <a:cubicBezTo>
                    <a:pt x="126221" y="189932"/>
                    <a:pt x="123645" y="189932"/>
                    <a:pt x="121069" y="189932"/>
                  </a:cubicBezTo>
                  <a:cubicBezTo>
                    <a:pt x="109478" y="189932"/>
                    <a:pt x="99174" y="197659"/>
                    <a:pt x="95310" y="207963"/>
                  </a:cubicBezTo>
                  <a:cubicBezTo>
                    <a:pt x="52807" y="200235"/>
                    <a:pt x="19320" y="187356"/>
                    <a:pt x="1288" y="179628"/>
                  </a:cubicBezTo>
                  <a:cubicBezTo>
                    <a:pt x="0" y="174476"/>
                    <a:pt x="0" y="170612"/>
                    <a:pt x="0" y="165460"/>
                  </a:cubicBezTo>
                  <a:cubicBezTo>
                    <a:pt x="0" y="160307"/>
                    <a:pt x="0" y="156444"/>
                    <a:pt x="1288" y="151292"/>
                  </a:cubicBezTo>
                  <a:cubicBezTo>
                    <a:pt x="23183" y="147428"/>
                    <a:pt x="64399" y="142276"/>
                    <a:pt x="113341" y="139700"/>
                  </a:cubicBezTo>
                  <a:close/>
                  <a:moveTo>
                    <a:pt x="186315" y="138112"/>
                  </a:moveTo>
                  <a:cubicBezTo>
                    <a:pt x="215774" y="139408"/>
                    <a:pt x="243952" y="143298"/>
                    <a:pt x="268288" y="149780"/>
                  </a:cubicBezTo>
                  <a:cubicBezTo>
                    <a:pt x="259322" y="164042"/>
                    <a:pt x="249076" y="179599"/>
                    <a:pt x="238829" y="193860"/>
                  </a:cubicBezTo>
                  <a:cubicBezTo>
                    <a:pt x="234986" y="192564"/>
                    <a:pt x="231144" y="191267"/>
                    <a:pt x="227301" y="191267"/>
                  </a:cubicBezTo>
                  <a:cubicBezTo>
                    <a:pt x="213212" y="191267"/>
                    <a:pt x="201685" y="201639"/>
                    <a:pt x="200404" y="214604"/>
                  </a:cubicBezTo>
                  <a:cubicBezTo>
                    <a:pt x="194000" y="214604"/>
                    <a:pt x="186315" y="214604"/>
                    <a:pt x="179911" y="215900"/>
                  </a:cubicBezTo>
                  <a:cubicBezTo>
                    <a:pt x="170945" y="202936"/>
                    <a:pt x="163260" y="191267"/>
                    <a:pt x="155575" y="179599"/>
                  </a:cubicBezTo>
                  <a:cubicBezTo>
                    <a:pt x="160698" y="171820"/>
                    <a:pt x="167102" y="162745"/>
                    <a:pt x="173507" y="154966"/>
                  </a:cubicBezTo>
                  <a:cubicBezTo>
                    <a:pt x="177349" y="148483"/>
                    <a:pt x="182472" y="143298"/>
                    <a:pt x="186315" y="138112"/>
                  </a:cubicBezTo>
                  <a:close/>
                  <a:moveTo>
                    <a:pt x="168276" y="138112"/>
                  </a:moveTo>
                  <a:cubicBezTo>
                    <a:pt x="165630" y="140597"/>
                    <a:pt x="164307" y="143081"/>
                    <a:pt x="161661" y="145566"/>
                  </a:cubicBezTo>
                  <a:cubicBezTo>
                    <a:pt x="156370" y="153020"/>
                    <a:pt x="151078" y="159232"/>
                    <a:pt x="145786" y="166687"/>
                  </a:cubicBezTo>
                  <a:cubicBezTo>
                    <a:pt x="144463" y="165445"/>
                    <a:pt x="143140" y="162960"/>
                    <a:pt x="141817" y="161718"/>
                  </a:cubicBezTo>
                  <a:cubicBezTo>
                    <a:pt x="137849" y="154263"/>
                    <a:pt x="132557" y="146808"/>
                    <a:pt x="128588" y="139354"/>
                  </a:cubicBezTo>
                  <a:cubicBezTo>
                    <a:pt x="141817" y="139354"/>
                    <a:pt x="155047" y="138112"/>
                    <a:pt x="168276" y="138112"/>
                  </a:cubicBezTo>
                  <a:close/>
                  <a:moveTo>
                    <a:pt x="220028" y="103187"/>
                  </a:moveTo>
                  <a:cubicBezTo>
                    <a:pt x="223838" y="104486"/>
                    <a:pt x="227648" y="105784"/>
                    <a:pt x="232728" y="105784"/>
                  </a:cubicBezTo>
                  <a:cubicBezTo>
                    <a:pt x="233998" y="105784"/>
                    <a:pt x="236538" y="105784"/>
                    <a:pt x="237808" y="105784"/>
                  </a:cubicBezTo>
                  <a:cubicBezTo>
                    <a:pt x="241618" y="109681"/>
                    <a:pt x="244158" y="114877"/>
                    <a:pt x="246698" y="118773"/>
                  </a:cubicBezTo>
                  <a:cubicBezTo>
                    <a:pt x="249238" y="122670"/>
                    <a:pt x="253048" y="127865"/>
                    <a:pt x="255588" y="131762"/>
                  </a:cubicBezTo>
                  <a:cubicBezTo>
                    <a:pt x="237808" y="129164"/>
                    <a:pt x="218758" y="126566"/>
                    <a:pt x="198438" y="125267"/>
                  </a:cubicBezTo>
                  <a:cubicBezTo>
                    <a:pt x="206058" y="117474"/>
                    <a:pt x="213678" y="109681"/>
                    <a:pt x="220028" y="103187"/>
                  </a:cubicBezTo>
                  <a:close/>
                  <a:moveTo>
                    <a:pt x="317236" y="98425"/>
                  </a:moveTo>
                  <a:cubicBezTo>
                    <a:pt x="325173" y="115539"/>
                    <a:pt x="329142" y="133969"/>
                    <a:pt x="331788" y="152400"/>
                  </a:cubicBezTo>
                  <a:cubicBezTo>
                    <a:pt x="319882" y="148450"/>
                    <a:pt x="306652" y="144501"/>
                    <a:pt x="292100" y="140552"/>
                  </a:cubicBezTo>
                  <a:cubicBezTo>
                    <a:pt x="301361" y="124754"/>
                    <a:pt x="310621" y="111589"/>
                    <a:pt x="317236" y="98425"/>
                  </a:cubicBezTo>
                  <a:close/>
                  <a:moveTo>
                    <a:pt x="286068" y="52387"/>
                  </a:moveTo>
                  <a:cubicBezTo>
                    <a:pt x="295205" y="61448"/>
                    <a:pt x="303037" y="71803"/>
                    <a:pt x="309563" y="84748"/>
                  </a:cubicBezTo>
                  <a:cubicBezTo>
                    <a:pt x="301731" y="98986"/>
                    <a:pt x="289984" y="117108"/>
                    <a:pt x="278236" y="136525"/>
                  </a:cubicBezTo>
                  <a:cubicBezTo>
                    <a:pt x="278236" y="136525"/>
                    <a:pt x="276931" y="136525"/>
                    <a:pt x="276931" y="136525"/>
                  </a:cubicBezTo>
                  <a:cubicBezTo>
                    <a:pt x="270404" y="127464"/>
                    <a:pt x="265183" y="119697"/>
                    <a:pt x="258657" y="110636"/>
                  </a:cubicBezTo>
                  <a:cubicBezTo>
                    <a:pt x="256046" y="106753"/>
                    <a:pt x="253436" y="102870"/>
                    <a:pt x="250825" y="98986"/>
                  </a:cubicBezTo>
                  <a:cubicBezTo>
                    <a:pt x="256046" y="93809"/>
                    <a:pt x="259962" y="86042"/>
                    <a:pt x="259962" y="78275"/>
                  </a:cubicBezTo>
                  <a:cubicBezTo>
                    <a:pt x="259962" y="75687"/>
                    <a:pt x="259962" y="73098"/>
                    <a:pt x="258657" y="70509"/>
                  </a:cubicBezTo>
                  <a:cubicBezTo>
                    <a:pt x="269099" y="62742"/>
                    <a:pt x="278236" y="57564"/>
                    <a:pt x="286068" y="52387"/>
                  </a:cubicBezTo>
                  <a:close/>
                  <a:moveTo>
                    <a:pt x="73025" y="28575"/>
                  </a:moveTo>
                  <a:cubicBezTo>
                    <a:pt x="79493" y="54655"/>
                    <a:pt x="92428" y="92472"/>
                    <a:pt x="107950" y="126377"/>
                  </a:cubicBezTo>
                  <a:cubicBezTo>
                    <a:pt x="63970" y="128985"/>
                    <a:pt x="25165" y="134201"/>
                    <a:pt x="3175" y="138113"/>
                  </a:cubicBezTo>
                  <a:cubicBezTo>
                    <a:pt x="10936" y="92472"/>
                    <a:pt x="36806" y="53351"/>
                    <a:pt x="73025" y="28575"/>
                  </a:cubicBezTo>
                  <a:close/>
                  <a:moveTo>
                    <a:pt x="203200" y="4762"/>
                  </a:moveTo>
                  <a:cubicBezTo>
                    <a:pt x="230476" y="11151"/>
                    <a:pt x="255155" y="23928"/>
                    <a:pt x="274638" y="41817"/>
                  </a:cubicBezTo>
                  <a:cubicBezTo>
                    <a:pt x="268144" y="45650"/>
                    <a:pt x="260350" y="52039"/>
                    <a:pt x="251258" y="57150"/>
                  </a:cubicBezTo>
                  <a:cubicBezTo>
                    <a:pt x="246063" y="53316"/>
                    <a:pt x="239568" y="50761"/>
                    <a:pt x="233074" y="50761"/>
                  </a:cubicBezTo>
                  <a:cubicBezTo>
                    <a:pt x="230476" y="50761"/>
                    <a:pt x="227879" y="50761"/>
                    <a:pt x="225281" y="52039"/>
                  </a:cubicBezTo>
                  <a:cubicBezTo>
                    <a:pt x="216189" y="34150"/>
                    <a:pt x="208395" y="17539"/>
                    <a:pt x="203200" y="4762"/>
                  </a:cubicBezTo>
                  <a:close/>
                  <a:moveTo>
                    <a:pt x="165260" y="0"/>
                  </a:moveTo>
                  <a:cubicBezTo>
                    <a:pt x="172957" y="0"/>
                    <a:pt x="179371" y="0"/>
                    <a:pt x="185786" y="1290"/>
                  </a:cubicBezTo>
                  <a:cubicBezTo>
                    <a:pt x="192200" y="15478"/>
                    <a:pt x="199897" y="36115"/>
                    <a:pt x="212725" y="59333"/>
                  </a:cubicBezTo>
                  <a:cubicBezTo>
                    <a:pt x="207594" y="63202"/>
                    <a:pt x="205028" y="69651"/>
                    <a:pt x="205028" y="77390"/>
                  </a:cubicBezTo>
                  <a:cubicBezTo>
                    <a:pt x="205028" y="82550"/>
                    <a:pt x="206311" y="87709"/>
                    <a:pt x="208876" y="91579"/>
                  </a:cubicBezTo>
                  <a:cubicBezTo>
                    <a:pt x="198614" y="100608"/>
                    <a:pt x="188351" y="110926"/>
                    <a:pt x="179371" y="122535"/>
                  </a:cubicBezTo>
                  <a:cubicBezTo>
                    <a:pt x="178089" y="122535"/>
                    <a:pt x="178089" y="122535"/>
                    <a:pt x="176806" y="122535"/>
                  </a:cubicBezTo>
                  <a:cubicBezTo>
                    <a:pt x="158846" y="122535"/>
                    <a:pt x="139604" y="123825"/>
                    <a:pt x="122927" y="123825"/>
                  </a:cubicBezTo>
                  <a:cubicBezTo>
                    <a:pt x="104967" y="87709"/>
                    <a:pt x="92139" y="45144"/>
                    <a:pt x="85725" y="20637"/>
                  </a:cubicBezTo>
                  <a:cubicBezTo>
                    <a:pt x="108816" y="7739"/>
                    <a:pt x="135755" y="0"/>
                    <a:pt x="1652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34671" y="2347843"/>
            <a:ext cx="2952874" cy="887441"/>
            <a:chOff x="-2286766" y="1714805"/>
            <a:chExt cx="2952874" cy="887441"/>
          </a:xfrm>
        </p:grpSpPr>
        <p:sp>
          <p:nvSpPr>
            <p:cNvPr id="25" name="矩形 24"/>
            <p:cNvSpPr/>
            <p:nvPr/>
          </p:nvSpPr>
          <p:spPr>
            <a:xfrm>
              <a:off x="-2286766" y="2140581"/>
              <a:ext cx="29528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PMQ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是拍拍贷自主研发的一款轻量级分布式消息中间件，提供了丰富的治理功能。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-1341354" y="1714805"/>
              <a:ext cx="1980030" cy="42986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/>
                  <a:ea typeface="微软雅黑"/>
                </a:rPr>
                <a:t>轻量、治理丰富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62136" y="1932699"/>
            <a:ext cx="2962018" cy="1080324"/>
            <a:chOff x="-2295910" y="1787957"/>
            <a:chExt cx="2962018" cy="1080324"/>
          </a:xfrm>
        </p:grpSpPr>
        <p:sp>
          <p:nvSpPr>
            <p:cNvPr id="28" name="矩形 27"/>
            <p:cNvSpPr/>
            <p:nvPr/>
          </p:nvSpPr>
          <p:spPr>
            <a:xfrm>
              <a:off x="-2295910" y="2221950"/>
              <a:ext cx="2952874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支撑信也科技每天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30+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亿读写消息量、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1000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多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G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的消息数据量。日常高峰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2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万</a:t>
              </a:r>
              <a:r>
                <a:rPr lang="en-US" altLang="zh-CN" sz="1200" dirty="0" err="1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Tps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写入</a:t>
              </a:r>
              <a:endParaRPr lang="zh-CN" altLang="en-US" sz="1200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-544481" y="1787957"/>
              <a:ext cx="1210589" cy="42986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/>
                  <a:ea typeface="微软雅黑"/>
                </a:rPr>
                <a:t>流量验证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07514" y="4702827"/>
            <a:ext cx="4823138" cy="728662"/>
            <a:chOff x="-2286766" y="1708282"/>
            <a:chExt cx="4823138" cy="728662"/>
          </a:xfrm>
        </p:grpSpPr>
        <p:sp>
          <p:nvSpPr>
            <p:cNvPr id="31" name="矩形 30"/>
            <p:cNvSpPr/>
            <p:nvPr/>
          </p:nvSpPr>
          <p:spPr>
            <a:xfrm>
              <a:off x="-2286766" y="2140581"/>
              <a:ext cx="4823138" cy="2963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white">
                      <a:alpha val="80000"/>
                    </a:prst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用户可以业务场景做定制化开发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-2277028" y="1708282"/>
              <a:ext cx="1210588" cy="4297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/>
                  <a:ea typeface="微软雅黑"/>
                </a:rPr>
                <a:t>扩展灵活</a:t>
              </a: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7" y="227132"/>
            <a:ext cx="295573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01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介绍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75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04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消息</a:t>
            </a: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Queue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报表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3894BBD-73C9-2B4D-9C59-7C8604E7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54" y="1653351"/>
            <a:ext cx="10777491" cy="395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1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04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消息堆积报表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C3DF384-A936-F543-84E4-FFC7ADF48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5" y="2171679"/>
            <a:ext cx="11273869" cy="29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04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客户端</a:t>
            </a: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cat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监控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7ED0825-3022-BA4D-B3AB-98720E07C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7" y="1978289"/>
            <a:ext cx="10783805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2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04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客户端</a:t>
            </a: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cat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监控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FE4196D-5E79-724A-B674-F3F964AEA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1633641"/>
            <a:ext cx="11288700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2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34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03879" y="3013500"/>
            <a:ext cx="70564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05</a:t>
            </a:r>
            <a:endParaRPr lang="zh-CN" altLang="en-US" sz="40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93CA66-5542-D24F-ADE6-1EB9C3F621E7}"/>
              </a:ext>
            </a:extLst>
          </p:cNvPr>
          <p:cNvSpPr txBox="1"/>
          <p:nvPr/>
        </p:nvSpPr>
        <p:spPr>
          <a:xfrm>
            <a:off x="6182481" y="3009480"/>
            <a:ext cx="70884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QA</a:t>
            </a:r>
            <a:endParaRPr lang="zh-CN" altLang="en-US" sz="48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16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1078776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05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消息系统常见问题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E387EFF-CB0F-0C42-8482-4ED8F1B9C3FB}"/>
              </a:ext>
            </a:extLst>
          </p:cNvPr>
          <p:cNvSpPr/>
          <p:nvPr/>
        </p:nvSpPr>
        <p:spPr>
          <a:xfrm>
            <a:off x="1321629" y="1591513"/>
            <a:ext cx="8630609" cy="4536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消息发送慢怎么办？</a:t>
            </a:r>
            <a:r>
              <a:rPr lang="zh-CN" altLang="en-US" sz="2000" dirty="0">
                <a:solidFill>
                  <a:srgbClr val="FF0000"/>
                </a:solidFill>
              </a:rPr>
              <a:t>扩容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消息堆积了，如何快速知晓与处理？</a:t>
            </a:r>
            <a:r>
              <a:rPr lang="zh-CN" altLang="en-US" sz="2000" dirty="0">
                <a:solidFill>
                  <a:srgbClr val="FF0000"/>
                </a:solidFill>
              </a:rPr>
              <a:t>扩容，添加线程数，添加消费实例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失败消息如何处理？</a:t>
            </a:r>
            <a:r>
              <a:rPr lang="zh-CN" altLang="en-US" sz="2000" dirty="0">
                <a:solidFill>
                  <a:srgbClr val="FF0000"/>
                </a:solidFill>
              </a:rPr>
              <a:t>独立的失败队列，重试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</a:rPr>
              <a:t>Topic</a:t>
            </a:r>
            <a:r>
              <a:rPr lang="zh-CN" altLang="en-US" sz="2000" dirty="0">
                <a:solidFill>
                  <a:schemeClr val="bg1"/>
                </a:solidFill>
              </a:rPr>
              <a:t>如何治理，队列如何分配，分配位置，消息量大小，扩容缩容，消息量空间大小，历史消息如何清理？</a:t>
            </a:r>
            <a:r>
              <a:rPr lang="zh-CN" altLang="en-US" sz="2000" dirty="0">
                <a:solidFill>
                  <a:srgbClr val="FF0000"/>
                </a:solidFill>
              </a:rPr>
              <a:t>根据各种报表数据综合判断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如何保障消息的高可靠？</a:t>
            </a:r>
            <a:r>
              <a:rPr lang="zh-CN" altLang="en-US" sz="2000" dirty="0">
                <a:solidFill>
                  <a:srgbClr val="FF0000"/>
                </a:solidFill>
              </a:rPr>
              <a:t>集群，数据库主备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300000"/>
              </a:lnSpc>
            </a:pPr>
            <a:endParaRPr lang="en-US" altLang="zh-CN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6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57008" y="311510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感谢您的观看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8970" y="1765061"/>
            <a:ext cx="221406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2020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5615422" y="4127500"/>
            <a:ext cx="961157" cy="0"/>
          </a:xfrm>
          <a:prstGeom prst="line">
            <a:avLst/>
          </a:prstGeom>
          <a:ln w="381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47189" y="428350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THINKS</a:t>
            </a:r>
          </a:p>
        </p:txBody>
      </p:sp>
    </p:spTree>
    <p:extLst>
      <p:ext uri="{BB962C8B-B14F-4D97-AF65-F5344CB8AC3E}">
        <p14:creationId xmlns:p14="http://schemas.microsoft.com/office/powerpoint/2010/main" val="31684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7" y="227132"/>
            <a:ext cx="295573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01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介绍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2">
            <a:extLst>
              <a:ext uri="{FF2B5EF4-FFF2-40B4-BE49-F238E27FC236}">
                <a16:creationId xmlns:a16="http://schemas.microsoft.com/office/drawing/2014/main" id="{46FCC99A-7D55-EB4E-BEC7-362D485A5695}"/>
              </a:ext>
            </a:extLst>
          </p:cNvPr>
          <p:cNvSpPr/>
          <p:nvPr/>
        </p:nvSpPr>
        <p:spPr>
          <a:xfrm>
            <a:off x="4666890" y="1871932"/>
            <a:ext cx="2087593" cy="79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轻量级</a:t>
            </a:r>
          </a:p>
        </p:txBody>
      </p:sp>
      <p:sp>
        <p:nvSpPr>
          <p:cNvPr id="43" name="矩形: 圆角 5">
            <a:extLst>
              <a:ext uri="{FF2B5EF4-FFF2-40B4-BE49-F238E27FC236}">
                <a16:creationId xmlns:a16="http://schemas.microsoft.com/office/drawing/2014/main" id="{CFD120DC-186E-7949-BBE3-42D22477E953}"/>
              </a:ext>
            </a:extLst>
          </p:cNvPr>
          <p:cNvSpPr/>
          <p:nvPr/>
        </p:nvSpPr>
        <p:spPr>
          <a:xfrm>
            <a:off x="2886973" y="3892641"/>
            <a:ext cx="2087593" cy="79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</a:t>
            </a:r>
            <a:endParaRPr lang="zh-CN" altLang="en-US" dirty="0"/>
          </a:p>
        </p:txBody>
      </p:sp>
      <p:sp>
        <p:nvSpPr>
          <p:cNvPr id="44" name="矩形: 圆角 6">
            <a:extLst>
              <a:ext uri="{FF2B5EF4-FFF2-40B4-BE49-F238E27FC236}">
                <a16:creationId xmlns:a16="http://schemas.microsoft.com/office/drawing/2014/main" id="{584F0831-FB05-EE44-933D-6360DCF64887}"/>
              </a:ext>
            </a:extLst>
          </p:cNvPr>
          <p:cNvSpPr/>
          <p:nvPr/>
        </p:nvSpPr>
        <p:spPr>
          <a:xfrm>
            <a:off x="6326038" y="3956649"/>
            <a:ext cx="2087593" cy="79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MySql</a:t>
            </a:r>
            <a:endParaRPr lang="zh-CN" altLang="en-US" dirty="0"/>
          </a:p>
        </p:txBody>
      </p:sp>
      <p:cxnSp>
        <p:nvCxnSpPr>
          <p:cNvPr id="45" name="直接箭头连接符 4">
            <a:extLst>
              <a:ext uri="{FF2B5EF4-FFF2-40B4-BE49-F238E27FC236}">
                <a16:creationId xmlns:a16="http://schemas.microsoft.com/office/drawing/2014/main" id="{352C639B-113B-7D49-85D5-05A9C2F2688F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 flipH="1">
            <a:off x="3930770" y="2665562"/>
            <a:ext cx="1779917" cy="122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8">
            <a:extLst>
              <a:ext uri="{FF2B5EF4-FFF2-40B4-BE49-F238E27FC236}">
                <a16:creationId xmlns:a16="http://schemas.microsoft.com/office/drawing/2014/main" id="{CFBF60A1-4E7D-7D4E-A414-D482F5E15AA1}"/>
              </a:ext>
            </a:extLst>
          </p:cNvPr>
          <p:cNvCxnSpPr>
            <a:stCxn id="42" idx="2"/>
            <a:endCxn id="44" idx="0"/>
          </p:cNvCxnSpPr>
          <p:nvPr/>
        </p:nvCxnSpPr>
        <p:spPr>
          <a:xfrm>
            <a:off x="5710687" y="2665562"/>
            <a:ext cx="1659148" cy="129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9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531050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01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 消息系统常见问题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3D05B85-6E47-D940-89BE-F7A807ACAFED}"/>
              </a:ext>
            </a:extLst>
          </p:cNvPr>
          <p:cNvSpPr/>
          <p:nvPr/>
        </p:nvSpPr>
        <p:spPr>
          <a:xfrm>
            <a:off x="597839" y="1381965"/>
            <a:ext cx="11209998" cy="409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消息发送慢怎么办？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消息堆积了，如何快速知晓与处理？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失败消息如何处理？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Topic</a:t>
            </a:r>
            <a:r>
              <a:rPr lang="zh-CN" altLang="en-US" dirty="0">
                <a:solidFill>
                  <a:schemeClr val="bg1"/>
                </a:solidFill>
              </a:rPr>
              <a:t>如何治理，队列如何分配，分配位置，消息量大小，</a:t>
            </a:r>
            <a:r>
              <a:rPr lang="zh-CN" altLang="en-US" sz="1800" dirty="0">
                <a:solidFill>
                  <a:schemeClr val="bg1"/>
                </a:solidFill>
              </a:rPr>
              <a:t>消息量空间大小</a:t>
            </a:r>
            <a:r>
              <a:rPr lang="zh-CN" altLang="en-US" dirty="0">
                <a:solidFill>
                  <a:schemeClr val="bg1"/>
                </a:solidFill>
              </a:rPr>
              <a:t>，扩容缩容，历史消息如何清理？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如何保障消息的高可靠？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2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7293" y="2365604"/>
            <a:ext cx="6928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02</a:t>
            </a:r>
            <a:endParaRPr lang="zh-CN" altLang="en-US" sz="40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93CA66-5542-D24F-ADE6-1EB9C3F621E7}"/>
              </a:ext>
            </a:extLst>
          </p:cNvPr>
          <p:cNvSpPr txBox="1"/>
          <p:nvPr/>
        </p:nvSpPr>
        <p:spPr>
          <a:xfrm>
            <a:off x="4977745" y="319660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架构设计</a:t>
            </a:r>
          </a:p>
        </p:txBody>
      </p:sp>
    </p:spTree>
    <p:extLst>
      <p:ext uri="{BB962C8B-B14F-4D97-AF65-F5344CB8AC3E}">
        <p14:creationId xmlns:p14="http://schemas.microsoft.com/office/powerpoint/2010/main" val="25193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6" y="227132"/>
            <a:ext cx="417664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02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模型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38">
            <a:extLst>
              <a:ext uri="{FF2B5EF4-FFF2-40B4-BE49-F238E27FC236}">
                <a16:creationId xmlns:a16="http://schemas.microsoft.com/office/drawing/2014/main" id="{B4B56C5C-5E12-0E47-AF32-E8EC94791815}"/>
              </a:ext>
            </a:extLst>
          </p:cNvPr>
          <p:cNvSpPr/>
          <p:nvPr/>
        </p:nvSpPr>
        <p:spPr>
          <a:xfrm>
            <a:off x="8363232" y="1195589"/>
            <a:ext cx="1871278" cy="4080080"/>
          </a:xfrm>
          <a:prstGeom prst="roundRect">
            <a:avLst/>
          </a:prstGeom>
          <a:noFill/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38">
            <a:extLst>
              <a:ext uri="{FF2B5EF4-FFF2-40B4-BE49-F238E27FC236}">
                <a16:creationId xmlns:a16="http://schemas.microsoft.com/office/drawing/2014/main" id="{433C9C6F-7FC7-C448-8143-4DBADCE39044}"/>
              </a:ext>
            </a:extLst>
          </p:cNvPr>
          <p:cNvSpPr/>
          <p:nvPr/>
        </p:nvSpPr>
        <p:spPr>
          <a:xfrm>
            <a:off x="1796958" y="1195589"/>
            <a:ext cx="2038539" cy="4080080"/>
          </a:xfrm>
          <a:prstGeom prst="roundRect">
            <a:avLst/>
          </a:prstGeom>
          <a:noFill/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圆角矩形 26">
            <a:extLst>
              <a:ext uri="{FF2B5EF4-FFF2-40B4-BE49-F238E27FC236}">
                <a16:creationId xmlns:a16="http://schemas.microsoft.com/office/drawing/2014/main" id="{2D03B701-7833-F44E-BF3A-B05AAC67B96E}"/>
              </a:ext>
            </a:extLst>
          </p:cNvPr>
          <p:cNvSpPr/>
          <p:nvPr/>
        </p:nvSpPr>
        <p:spPr>
          <a:xfrm>
            <a:off x="2132689" y="1393371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Consumer</a:t>
            </a:r>
            <a:endParaRPr lang="zh-CN" altLang="en-US" dirty="0"/>
          </a:p>
        </p:txBody>
      </p:sp>
      <p:sp>
        <p:nvSpPr>
          <p:cNvPr id="13" name="圆角矩形 28">
            <a:extLst>
              <a:ext uri="{FF2B5EF4-FFF2-40B4-BE49-F238E27FC236}">
                <a16:creationId xmlns:a16="http://schemas.microsoft.com/office/drawing/2014/main" id="{C6FF4427-B911-CD41-A527-ACFAE8A3B93F}"/>
              </a:ext>
            </a:extLst>
          </p:cNvPr>
          <p:cNvSpPr/>
          <p:nvPr/>
        </p:nvSpPr>
        <p:spPr>
          <a:xfrm>
            <a:off x="2142258" y="2347368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Consumer</a:t>
            </a:r>
            <a:endParaRPr lang="zh-CN" altLang="en-US" dirty="0"/>
          </a:p>
        </p:txBody>
      </p:sp>
      <p:sp>
        <p:nvSpPr>
          <p:cNvPr id="14" name="圆角矩形 29">
            <a:extLst>
              <a:ext uri="{FF2B5EF4-FFF2-40B4-BE49-F238E27FC236}">
                <a16:creationId xmlns:a16="http://schemas.microsoft.com/office/drawing/2014/main" id="{CC154476-AE12-4B42-AAD1-E2DE3F3F49B2}"/>
              </a:ext>
            </a:extLst>
          </p:cNvPr>
          <p:cNvSpPr/>
          <p:nvPr/>
        </p:nvSpPr>
        <p:spPr>
          <a:xfrm>
            <a:off x="2132688" y="3377316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Consumer</a:t>
            </a:r>
            <a:endParaRPr lang="zh-CN" altLang="en-US" dirty="0"/>
          </a:p>
        </p:txBody>
      </p:sp>
      <p:sp>
        <p:nvSpPr>
          <p:cNvPr id="15" name="圆角矩形 31">
            <a:extLst>
              <a:ext uri="{FF2B5EF4-FFF2-40B4-BE49-F238E27FC236}">
                <a16:creationId xmlns:a16="http://schemas.microsoft.com/office/drawing/2014/main" id="{C2E99363-3B42-6A42-8BB6-5D2EA51EF7CF}"/>
              </a:ext>
            </a:extLst>
          </p:cNvPr>
          <p:cNvSpPr/>
          <p:nvPr/>
        </p:nvSpPr>
        <p:spPr>
          <a:xfrm>
            <a:off x="2142257" y="4295313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Consumer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AEE267-E9EA-CD43-B190-5C595BDCF7B9}"/>
              </a:ext>
            </a:extLst>
          </p:cNvPr>
          <p:cNvSpPr/>
          <p:nvPr/>
        </p:nvSpPr>
        <p:spPr>
          <a:xfrm>
            <a:off x="1511709" y="5532974"/>
            <a:ext cx="10046405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dirty="0"/>
              <a:t>从</a:t>
            </a:r>
            <a:r>
              <a:rPr lang="zh-CN" altLang="en-US" dirty="0">
                <a:solidFill>
                  <a:schemeClr val="bg1"/>
                </a:solidFill>
              </a:rPr>
              <a:t>消费角度来看，</a:t>
            </a:r>
            <a:r>
              <a:rPr lang="en-US" altLang="zh-CN" dirty="0">
                <a:solidFill>
                  <a:schemeClr val="bg1"/>
                </a:solidFill>
              </a:rPr>
              <a:t>ConsumerGroup</a:t>
            </a:r>
            <a:r>
              <a:rPr lang="zh-CN" altLang="en-US" dirty="0">
                <a:solidFill>
                  <a:schemeClr val="bg1"/>
                </a:solidFill>
              </a:rPr>
              <a:t>相当于一些应用实例的抽象集合，类似于应用名。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从数据角度来看，</a:t>
            </a:r>
            <a:r>
              <a:rPr lang="en-US" altLang="zh-CN" dirty="0">
                <a:solidFill>
                  <a:schemeClr val="bg1"/>
                </a:solidFill>
              </a:rPr>
              <a:t>ConsumerGroup</a:t>
            </a:r>
            <a:r>
              <a:rPr lang="zh-CN" altLang="en-US" dirty="0">
                <a:solidFill>
                  <a:schemeClr val="bg1"/>
                </a:solidFill>
              </a:rPr>
              <a:t>是一些</a:t>
            </a:r>
            <a:r>
              <a:rPr lang="en-US" altLang="zh-CN" dirty="0">
                <a:solidFill>
                  <a:schemeClr val="bg1"/>
                </a:solidFill>
              </a:rPr>
              <a:t>topic</a:t>
            </a:r>
            <a:r>
              <a:rPr lang="zh-CN" altLang="en-US" dirty="0">
                <a:solidFill>
                  <a:schemeClr val="bg1"/>
                </a:solidFill>
              </a:rPr>
              <a:t>的集合。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Consumer</a:t>
            </a:r>
            <a:r>
              <a:rPr lang="zh-CN" altLang="en-US" dirty="0">
                <a:solidFill>
                  <a:schemeClr val="bg1"/>
                </a:solidFill>
              </a:rPr>
              <a:t>代表一个应用实例。</a:t>
            </a:r>
            <a:r>
              <a:rPr lang="en-US" altLang="zh-CN" dirty="0">
                <a:solidFill>
                  <a:schemeClr val="bg1"/>
                </a:solidFill>
              </a:rPr>
              <a:t>Topic</a:t>
            </a:r>
            <a:r>
              <a:rPr lang="zh-CN" altLang="en-US" dirty="0">
                <a:solidFill>
                  <a:schemeClr val="bg1"/>
                </a:solidFill>
              </a:rPr>
              <a:t>中的消息只会被</a:t>
            </a:r>
            <a:r>
              <a:rPr lang="en-US" altLang="zh-CN" dirty="0">
                <a:solidFill>
                  <a:schemeClr val="bg1"/>
                </a:solidFill>
              </a:rPr>
              <a:t>ConsumerGroup</a:t>
            </a:r>
            <a:r>
              <a:rPr lang="zh-CN" altLang="en-US" dirty="0">
                <a:solidFill>
                  <a:schemeClr val="bg1"/>
                </a:solidFill>
              </a:rPr>
              <a:t>组中的一个</a:t>
            </a:r>
            <a:r>
              <a:rPr lang="en-US" altLang="zh-CN" dirty="0">
                <a:solidFill>
                  <a:schemeClr val="bg1"/>
                </a:solidFill>
              </a:rPr>
              <a:t>consumer</a:t>
            </a:r>
            <a:r>
              <a:rPr lang="zh-CN" altLang="en-US" dirty="0">
                <a:solidFill>
                  <a:schemeClr val="bg1"/>
                </a:solidFill>
              </a:rPr>
              <a:t>消费。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0C16E79-0DCA-614A-930C-846342D087F5}"/>
              </a:ext>
            </a:extLst>
          </p:cNvPr>
          <p:cNvSpPr/>
          <p:nvPr/>
        </p:nvSpPr>
        <p:spPr>
          <a:xfrm>
            <a:off x="5034222" y="2857099"/>
            <a:ext cx="2038539" cy="73333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ConsumerGroup</a:t>
            </a:r>
            <a:endParaRPr lang="zh-CN" altLang="en-US" dirty="0"/>
          </a:p>
        </p:txBody>
      </p:sp>
      <p:sp>
        <p:nvSpPr>
          <p:cNvPr id="18" name="圆角矩形 39">
            <a:extLst>
              <a:ext uri="{FF2B5EF4-FFF2-40B4-BE49-F238E27FC236}">
                <a16:creationId xmlns:a16="http://schemas.microsoft.com/office/drawing/2014/main" id="{2559CFE9-3E70-3149-B7EC-8C49DFE44A48}"/>
              </a:ext>
            </a:extLst>
          </p:cNvPr>
          <p:cNvSpPr/>
          <p:nvPr/>
        </p:nvSpPr>
        <p:spPr>
          <a:xfrm>
            <a:off x="8579739" y="1426429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Topic</a:t>
            </a:r>
            <a:endParaRPr lang="zh-CN" altLang="en-US" dirty="0"/>
          </a:p>
        </p:txBody>
      </p:sp>
      <p:sp>
        <p:nvSpPr>
          <p:cNvPr id="19" name="圆角矩形 40">
            <a:extLst>
              <a:ext uri="{FF2B5EF4-FFF2-40B4-BE49-F238E27FC236}">
                <a16:creationId xmlns:a16="http://schemas.microsoft.com/office/drawing/2014/main" id="{E7190601-C5F5-1145-8A40-D4FE7B9A3957}"/>
              </a:ext>
            </a:extLst>
          </p:cNvPr>
          <p:cNvSpPr/>
          <p:nvPr/>
        </p:nvSpPr>
        <p:spPr>
          <a:xfrm>
            <a:off x="8606901" y="2771469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Topic</a:t>
            </a:r>
            <a:endParaRPr lang="zh-CN" altLang="en-US" dirty="0"/>
          </a:p>
        </p:txBody>
      </p:sp>
      <p:sp>
        <p:nvSpPr>
          <p:cNvPr id="20" name="圆角矩形 44">
            <a:extLst>
              <a:ext uri="{FF2B5EF4-FFF2-40B4-BE49-F238E27FC236}">
                <a16:creationId xmlns:a16="http://schemas.microsoft.com/office/drawing/2014/main" id="{5EA6A8D6-C939-154E-9BB0-5F51CAED8F1E}"/>
              </a:ext>
            </a:extLst>
          </p:cNvPr>
          <p:cNvSpPr/>
          <p:nvPr/>
        </p:nvSpPr>
        <p:spPr>
          <a:xfrm>
            <a:off x="8606901" y="4116509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Topic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3ADD23-B176-BB47-AA73-2126819A8C86}"/>
              </a:ext>
            </a:extLst>
          </p:cNvPr>
          <p:cNvSpPr txBox="1"/>
          <p:nvPr/>
        </p:nvSpPr>
        <p:spPr>
          <a:xfrm>
            <a:off x="7396794" y="2859828"/>
            <a:ext cx="64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m:n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3">
            <a:extLst>
              <a:ext uri="{FF2B5EF4-FFF2-40B4-BE49-F238E27FC236}">
                <a16:creationId xmlns:a16="http://schemas.microsoft.com/office/drawing/2014/main" id="{52A47D3E-96DD-5B43-9F31-9DD97A9BB6FC}"/>
              </a:ext>
            </a:extLst>
          </p:cNvPr>
          <p:cNvCxnSpPr>
            <a:cxnSpLocks/>
            <a:stCxn id="17" idx="3"/>
            <a:endCxn id="10" idx="1"/>
          </p:cNvCxnSpPr>
          <p:nvPr/>
        </p:nvCxnSpPr>
        <p:spPr>
          <a:xfrm>
            <a:off x="7072761" y="3223764"/>
            <a:ext cx="1290471" cy="118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B87F25B-AB9C-1E4F-BB6D-DB92A07EBF4C}"/>
              </a:ext>
            </a:extLst>
          </p:cNvPr>
          <p:cNvSpPr txBox="1"/>
          <p:nvPr/>
        </p:nvSpPr>
        <p:spPr>
          <a:xfrm>
            <a:off x="4172329" y="2857099"/>
            <a:ext cx="56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n:1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43">
            <a:extLst>
              <a:ext uri="{FF2B5EF4-FFF2-40B4-BE49-F238E27FC236}">
                <a16:creationId xmlns:a16="http://schemas.microsoft.com/office/drawing/2014/main" id="{CE8B8369-0D68-6346-9AC4-70F2C740852E}"/>
              </a:ext>
            </a:extLst>
          </p:cNvPr>
          <p:cNvCxnSpPr>
            <a:stCxn id="17" idx="1"/>
          </p:cNvCxnSpPr>
          <p:nvPr/>
        </p:nvCxnSpPr>
        <p:spPr>
          <a:xfrm flipH="1">
            <a:off x="3835497" y="3223764"/>
            <a:ext cx="1198725" cy="118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EBE4E2DA-D17A-3F41-A3BF-2947155A044B}"/>
              </a:ext>
            </a:extLst>
          </p:cNvPr>
          <p:cNvSpPr txBox="1"/>
          <p:nvPr/>
        </p:nvSpPr>
        <p:spPr>
          <a:xfrm>
            <a:off x="249047" y="227132"/>
            <a:ext cx="295573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02 </a:t>
            </a:r>
            <a:r>
              <a:rPr lang="zh-CN" altLang="en-US" sz="4000" dirty="0">
                <a:gradFill>
                  <a:gsLst>
                    <a:gs pos="0">
                      <a:srgbClr val="0D69FF"/>
                    </a:gs>
                    <a:gs pos="100000">
                      <a:srgbClr val="62FFFF"/>
                    </a:gs>
                  </a:gsLst>
                  <a:lin ang="5400000" scaled="0"/>
                </a:gradFill>
                <a:latin typeface="微软雅黑"/>
              </a:rPr>
              <a:t>模型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30C3E1-E514-8E4C-B910-662A1B6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47" y="173200"/>
            <a:ext cx="760919" cy="487884"/>
          </a:xfrm>
          <a:prstGeom prst="rect">
            <a:avLst/>
          </a:prstGeom>
        </p:spPr>
      </p:pic>
      <p:cxnSp>
        <p:nvCxnSpPr>
          <p:cNvPr id="41" name="直接连接符 61">
            <a:extLst>
              <a:ext uri="{FF2B5EF4-FFF2-40B4-BE49-F238E27FC236}">
                <a16:creationId xmlns:a16="http://schemas.microsoft.com/office/drawing/2014/main" id="{E0048579-4EB3-7A47-97F8-D1A3974C4F41}"/>
              </a:ext>
            </a:extLst>
          </p:cNvPr>
          <p:cNvCxnSpPr/>
          <p:nvPr/>
        </p:nvCxnSpPr>
        <p:spPr>
          <a:xfrm>
            <a:off x="0" y="102472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0">
            <a:extLst>
              <a:ext uri="{FF2B5EF4-FFF2-40B4-BE49-F238E27FC236}">
                <a16:creationId xmlns:a16="http://schemas.microsoft.com/office/drawing/2014/main" id="{9C409549-D99B-184C-A7F6-0F4A7E1E13F0}"/>
              </a:ext>
            </a:extLst>
          </p:cNvPr>
          <p:cNvSpPr/>
          <p:nvPr/>
        </p:nvSpPr>
        <p:spPr>
          <a:xfrm>
            <a:off x="6061798" y="2602636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Topic</a:t>
            </a:r>
            <a:endParaRPr lang="zh-CN" altLang="en-US" dirty="0"/>
          </a:p>
        </p:txBody>
      </p:sp>
      <p:cxnSp>
        <p:nvCxnSpPr>
          <p:cNvPr id="6" name="直接箭头连接符 9">
            <a:extLst>
              <a:ext uri="{FF2B5EF4-FFF2-40B4-BE49-F238E27FC236}">
                <a16:creationId xmlns:a16="http://schemas.microsoft.com/office/drawing/2014/main" id="{71F80E81-4C28-9D41-AB47-BD5611137AE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986379" y="2969301"/>
            <a:ext cx="1075419" cy="6408"/>
          </a:xfrm>
          <a:prstGeom prst="straightConnector1">
            <a:avLst/>
          </a:prstGeom>
          <a:solidFill>
            <a:schemeClr val="bg1"/>
          </a:solidFill>
          <a:ln w="158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C609AC4-8242-0A43-831E-F7DD15A64FB8}"/>
              </a:ext>
            </a:extLst>
          </p:cNvPr>
          <p:cNvSpPr txBox="1"/>
          <p:nvPr/>
        </p:nvSpPr>
        <p:spPr>
          <a:xfrm>
            <a:off x="5239395" y="258760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m:n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圆角矩形 40">
            <a:extLst>
              <a:ext uri="{FF2B5EF4-FFF2-40B4-BE49-F238E27FC236}">
                <a16:creationId xmlns:a16="http://schemas.microsoft.com/office/drawing/2014/main" id="{BE791788-8C3A-6D42-811C-E8A50404465E}"/>
              </a:ext>
            </a:extLst>
          </p:cNvPr>
          <p:cNvSpPr/>
          <p:nvPr/>
        </p:nvSpPr>
        <p:spPr>
          <a:xfrm>
            <a:off x="3604633" y="2593582"/>
            <a:ext cx="1367073" cy="733330"/>
          </a:xfrm>
          <a:prstGeom prst="roundRect">
            <a:avLst/>
          </a:prstGeom>
          <a:solidFill>
            <a:srgbClr val="00BB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ConsumerGroup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E140FE-72D4-0D43-9374-BB4C17B2FE20}"/>
              </a:ext>
            </a:extLst>
          </p:cNvPr>
          <p:cNvSpPr/>
          <p:nvPr/>
        </p:nvSpPr>
        <p:spPr>
          <a:xfrm>
            <a:off x="1784337" y="4136614"/>
            <a:ext cx="8795271" cy="64633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Topic</a:t>
            </a:r>
            <a:r>
              <a:rPr lang="zh-CN" altLang="en-US" dirty="0">
                <a:solidFill>
                  <a:schemeClr val="bg1"/>
                </a:solidFill>
              </a:rPr>
              <a:t>代表某类消息的集合，比如短信数据是一类消息，注册数据是另外一类的数据。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Topic</a:t>
            </a:r>
            <a:r>
              <a:rPr lang="zh-CN" altLang="en-US" dirty="0">
                <a:solidFill>
                  <a:schemeClr val="bg1"/>
                </a:solidFill>
              </a:rPr>
              <a:t>可以被多个</a:t>
            </a:r>
            <a:r>
              <a:rPr lang="en-US" altLang="zh-CN" dirty="0">
                <a:solidFill>
                  <a:schemeClr val="bg1"/>
                </a:solidFill>
              </a:rPr>
              <a:t>ConsumerGroup</a:t>
            </a:r>
            <a:r>
              <a:rPr lang="zh-CN" altLang="en-US" dirty="0">
                <a:solidFill>
                  <a:schemeClr val="bg1"/>
                </a:solidFill>
              </a:rPr>
              <a:t>订阅消费。</a:t>
            </a:r>
          </a:p>
        </p:txBody>
      </p:sp>
    </p:spTree>
    <p:extLst>
      <p:ext uri="{BB962C8B-B14F-4D97-AF65-F5344CB8AC3E}">
        <p14:creationId xmlns:p14="http://schemas.microsoft.com/office/powerpoint/2010/main" val="23052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9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1061</Words>
  <Application>Microsoft Office PowerPoint</Application>
  <PresentationFormat>宽屏</PresentationFormat>
  <Paragraphs>322</Paragraphs>
  <Slides>46</Slides>
  <Notes>46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-apple-system</vt:lpstr>
      <vt:lpstr>Microsoft YaHei Light</vt:lpstr>
      <vt:lpstr>等线</vt:lpstr>
      <vt:lpstr>汉仪菱心体简</vt:lpstr>
      <vt:lpstr>微软雅黑</vt:lpstr>
      <vt:lpstr>Agency FB</vt:lpstr>
      <vt:lpstr>Arial</vt:lpstr>
      <vt:lpstr>Consolas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李乘胜</cp:lastModifiedBy>
  <cp:revision>66</cp:revision>
  <dcterms:created xsi:type="dcterms:W3CDTF">2017-06-01T06:59:22Z</dcterms:created>
  <dcterms:modified xsi:type="dcterms:W3CDTF">2020-12-12T04:51:13Z</dcterms:modified>
</cp:coreProperties>
</file>